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Override12.xml" ContentType="application/vnd.openxmlformats-officedocument.themeOverr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heme/themeOverride5.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heme/themeOverride19.xml" ContentType="application/vnd.openxmlformats-officedocument.themeOverride+xml"/>
  <Override PartName="/ppt/theme/themeOverride17.xml" ContentType="application/vnd.openxmlformats-officedocument.themeOverride+xml"/>
  <Override PartName="/ppt/theme/themeOverride15.xml" ContentType="application/vnd.openxmlformats-officedocument.themeOverr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Override13.xml" ContentType="application/vnd.openxmlformats-officedocument.themeOverride+xml"/>
  <Override PartName="/ppt/theme/themeOverride22.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theme/themeOverride8.xml" ContentType="application/vnd.openxmlformats-officedocument.themeOverride+xml"/>
  <Override PartName="/ppt/theme/themeOverride11.xml" ContentType="application/vnd.openxmlformats-officedocument.themeOverride+xml"/>
  <Override PartName="/ppt/theme/themeOverride20.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theme/themeOverride18.xml" ContentType="application/vnd.openxmlformats-officedocument.themeOverride+xml"/>
  <Override PartName="/ppt/theme/themeOverride16.xml" ContentType="application/vnd.openxmlformats-officedocument.themeOverride+xml"/>
  <Override PartName="/ppt/slides/slide8.xml" ContentType="application/vnd.openxmlformats-officedocument.presentationml.slide+xml"/>
  <Override PartName="/ppt/slides/slide49.xml" ContentType="application/vnd.openxmlformats-officedocument.presentationml.slide+xml"/>
  <Override PartName="/ppt/theme/themeOverride9.xml" ContentType="application/vnd.openxmlformats-officedocument.themeOverride+xml"/>
  <Override PartName="/ppt/theme/themeOverride14.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heme/themeOverride7.xml" ContentType="application/vnd.openxmlformats-officedocument.themeOverride+xml"/>
  <Override PartName="/ppt/theme/themeOverride21.xml" ContentType="application/vnd.openxmlformats-officedocument.themeOverr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Override10.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1" r:id="rId4"/>
    <p:sldId id="270" r:id="rId5"/>
    <p:sldId id="268" r:id="rId6"/>
    <p:sldId id="267" r:id="rId7"/>
    <p:sldId id="266" r:id="rId8"/>
    <p:sldId id="265" r:id="rId9"/>
    <p:sldId id="274" r:id="rId10"/>
    <p:sldId id="264" r:id="rId11"/>
    <p:sldId id="263" r:id="rId12"/>
    <p:sldId id="262" r:id="rId13"/>
    <p:sldId id="261" r:id="rId14"/>
    <p:sldId id="260" r:id="rId15"/>
    <p:sldId id="259" r:id="rId16"/>
    <p:sldId id="280" r:id="rId17"/>
    <p:sldId id="281" r:id="rId18"/>
    <p:sldId id="290" r:id="rId19"/>
    <p:sldId id="287" r:id="rId20"/>
    <p:sldId id="292" r:id="rId21"/>
    <p:sldId id="288" r:id="rId22"/>
    <p:sldId id="305" r:id="rId23"/>
    <p:sldId id="306" r:id="rId24"/>
    <p:sldId id="307" r:id="rId25"/>
    <p:sldId id="308" r:id="rId26"/>
    <p:sldId id="309" r:id="rId27"/>
    <p:sldId id="319" r:id="rId28"/>
    <p:sldId id="320" r:id="rId29"/>
    <p:sldId id="321" r:id="rId30"/>
    <p:sldId id="322" r:id="rId31"/>
    <p:sldId id="323" r:id="rId32"/>
    <p:sldId id="324" r:id="rId33"/>
    <p:sldId id="325" r:id="rId34"/>
    <p:sldId id="326" r:id="rId35"/>
    <p:sldId id="327" r:id="rId36"/>
    <p:sldId id="328" r:id="rId37"/>
    <p:sldId id="329" r:id="rId38"/>
    <p:sldId id="330" r:id="rId39"/>
    <p:sldId id="332" r:id="rId40"/>
    <p:sldId id="333" r:id="rId41"/>
    <p:sldId id="334" r:id="rId42"/>
    <p:sldId id="335" r:id="rId43"/>
    <p:sldId id="336" r:id="rId44"/>
    <p:sldId id="337" r:id="rId45"/>
    <p:sldId id="338" r:id="rId46"/>
    <p:sldId id="339" r:id="rId47"/>
    <p:sldId id="340" r:id="rId48"/>
    <p:sldId id="341" r:id="rId49"/>
    <p:sldId id="342" r:id="rId50"/>
    <p:sldId id="343" r:id="rId51"/>
    <p:sldId id="344" r:id="rId52"/>
    <p:sldId id="346" r:id="rId53"/>
    <p:sldId id="347" r:id="rId54"/>
    <p:sldId id="348" r:id="rId55"/>
    <p:sldId id="349" r:id="rId56"/>
    <p:sldId id="350" r:id="rId57"/>
    <p:sldId id="351" r:id="rId58"/>
    <p:sldId id="352" r:id="rId59"/>
    <p:sldId id="353" r:id="rId6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99"/>
    <a:srgbClr val="CC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709" autoAdjust="0"/>
  </p:normalViewPr>
  <p:slideViewPr>
    <p:cSldViewPr>
      <p:cViewPr varScale="1">
        <p:scale>
          <a:sx n="107" d="100"/>
          <a:sy n="107" d="100"/>
        </p:scale>
        <p:origin x="-90"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D45592BF-0248-420C-8067-51E3BC6B30AA}" type="datetimeFigureOut">
              <a:rPr lang="ru-RU"/>
              <a:pPr>
                <a:defRPr/>
              </a:pPr>
              <a:t>09.04.2013</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CE4C920-4E35-429A-8BF8-366D95B124B3}"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02C0E06-E946-4629-BF23-AEE9ABB37576}" type="datetimeFigureOut">
              <a:rPr lang="ru-RU"/>
              <a:pPr>
                <a:defRPr/>
              </a:pPr>
              <a:t>09.04.2013</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E173792-38C1-4A19-A27B-6489B06D6EF6}"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8DC3F65-35D1-4928-B315-EAF447F567D3}" type="datetimeFigureOut">
              <a:rPr lang="ru-RU"/>
              <a:pPr>
                <a:defRPr/>
              </a:pPr>
              <a:t>09.04.2013</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0C0DD88-99E9-4864-8256-6D340BE63087}"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12AC909-6379-4CB2-9A32-976C75881A7D}" type="datetimeFigureOut">
              <a:rPr lang="ru-RU"/>
              <a:pPr>
                <a:defRPr/>
              </a:pPr>
              <a:t>09.04.2013</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A35A085-19EC-413A-9171-1CBF3C42967B}"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1EF37B51-8884-41A3-B4D5-A05B8E079038}" type="datetimeFigureOut">
              <a:rPr lang="ru-RU"/>
              <a:pPr>
                <a:defRPr/>
              </a:pPr>
              <a:t>09.04.2013</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4E59CEA-65F4-4C20-8CE4-D5ADAF05010D}"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9018E19-9C70-4D32-934E-7946A603A32E}" type="datetimeFigureOut">
              <a:rPr lang="ru-RU"/>
              <a:pPr>
                <a:defRPr/>
              </a:pPr>
              <a:t>09.04.2013</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239CCB8-F0BB-47F2-9730-8640CE3B0FF4}"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6A9924F-EB2D-4097-BB10-17C7A290C953}" type="datetimeFigureOut">
              <a:rPr lang="ru-RU"/>
              <a:pPr>
                <a:defRPr/>
              </a:pPr>
              <a:t>09.04.2013</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F012118B-FE4E-4A2A-AAB6-1FA42D4AFD1F}"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609BF068-1F90-4821-A202-E4E72DE843E0}" type="datetimeFigureOut">
              <a:rPr lang="ru-RU"/>
              <a:pPr>
                <a:defRPr/>
              </a:pPr>
              <a:t>09.04.2013</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F35198F-AA56-4CE2-BC3B-2861EB31082E}"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1CE0FEF-22D3-4E1A-8D45-0653544AFCF6}" type="datetimeFigureOut">
              <a:rPr lang="ru-RU"/>
              <a:pPr>
                <a:defRPr/>
              </a:pPr>
              <a:t>09.04.2013</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3CC9204-D52D-4CB4-AA2D-1326F6E6D6DF}"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00CC293-B384-4A58-A0CF-D521AB9DC3E6}" type="datetimeFigureOut">
              <a:rPr lang="ru-RU"/>
              <a:pPr>
                <a:defRPr/>
              </a:pPr>
              <a:t>09.04.2013</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D3AE767-BA1F-4B90-8244-C728C6BBAC78}"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CB2889C-4E55-47F8-934C-D06AD6DDC7BF}" type="datetimeFigureOut">
              <a:rPr lang="ru-RU"/>
              <a:pPr>
                <a:defRPr/>
              </a:pPr>
              <a:t>09.04.2013</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E798467-76C2-4B87-BB26-165631FAACB4}"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AA62184A-305A-4E2E-9907-6669AFC5C686}" type="datetimeFigureOut">
              <a:rPr lang="ru-RU"/>
              <a:pPr>
                <a:defRPr/>
              </a:pPr>
              <a:t>09.04.2013</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03F20D8-8830-4A09-8B00-6DC07A94CB61}"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5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7001">
              <a:srgbClr val="E6E6E6"/>
            </a:gs>
            <a:gs pos="32001">
              <a:srgbClr val="7D8496"/>
            </a:gs>
            <a:gs pos="47000">
              <a:srgbClr val="E6E6E6"/>
            </a:gs>
            <a:gs pos="85001">
              <a:srgbClr val="7D8496"/>
            </a:gs>
            <a:gs pos="100000">
              <a:srgbClr val="E6E6E6"/>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0825" y="476250"/>
            <a:ext cx="8715375" cy="2500313"/>
          </a:xfrm>
        </p:spPr>
        <p:txBody>
          <a:bodyPr/>
          <a:lstStyle/>
          <a:p>
            <a:pPr eaLnBrk="1" hangingPunct="1"/>
            <a:r>
              <a:rPr lang="ru-RU" sz="7200" b="1" smtClean="0">
                <a:solidFill>
                  <a:srgbClr val="FF0000"/>
                </a:solidFill>
                <a:latin typeface="Times New Roman" pitchFamily="18" charset="0"/>
                <a:cs typeface="Times New Roman" pitchFamily="18" charset="0"/>
              </a:rPr>
              <a:t>ФОРМУЛА БЕЗОПАСНОСТИ</a:t>
            </a:r>
          </a:p>
        </p:txBody>
      </p:sp>
      <p:sp>
        <p:nvSpPr>
          <p:cNvPr id="13315" name="Rectangle 3"/>
          <p:cNvSpPr>
            <a:spLocks noChangeArrowheads="1"/>
          </p:cNvSpPr>
          <p:nvPr/>
        </p:nvSpPr>
        <p:spPr bwMode="auto">
          <a:xfrm>
            <a:off x="2286000" y="2971800"/>
            <a:ext cx="4572000" cy="2436813"/>
          </a:xfrm>
          <a:prstGeom prst="rect">
            <a:avLst/>
          </a:prstGeom>
          <a:noFill/>
          <a:ln w="9525">
            <a:noFill/>
            <a:miter lim="800000"/>
            <a:headEnd/>
            <a:tailEnd/>
          </a:ln>
        </p:spPr>
        <p:txBody>
          <a:bodyPr>
            <a:spAutoFit/>
          </a:bodyPr>
          <a:lstStyle/>
          <a:p>
            <a:pPr algn="ctr"/>
            <a:endParaRPr lang="ru-RU" sz="2200" b="1">
              <a:solidFill>
                <a:schemeClr val="accent2"/>
              </a:solidFill>
            </a:endParaRPr>
          </a:p>
          <a:p>
            <a:pPr algn="ctr"/>
            <a:endParaRPr lang="ru-RU" sz="2200" b="1">
              <a:solidFill>
                <a:schemeClr val="accent2"/>
              </a:solidFill>
            </a:endParaRPr>
          </a:p>
          <a:p>
            <a:pPr algn="ctr"/>
            <a:endParaRPr lang="ru-RU" sz="2200" b="1">
              <a:solidFill>
                <a:schemeClr val="accent2"/>
              </a:solidFill>
            </a:endParaRPr>
          </a:p>
          <a:p>
            <a:pPr algn="ctr"/>
            <a:endParaRPr lang="ru-RU" sz="2200" b="1">
              <a:solidFill>
                <a:schemeClr val="accent2"/>
              </a:solidFill>
            </a:endParaRPr>
          </a:p>
          <a:p>
            <a:pPr algn="ctr"/>
            <a:endParaRPr lang="ru-RU" sz="2200" b="1">
              <a:solidFill>
                <a:schemeClr val="accent2"/>
              </a:solidFill>
            </a:endParaRPr>
          </a:p>
          <a:p>
            <a:pPr algn="ctr"/>
            <a:r>
              <a:rPr lang="ru-RU" sz="2200" b="1">
                <a:solidFill>
                  <a:schemeClr val="accent2"/>
                </a:solidFill>
              </a:rPr>
              <a:t>Островецкий районный отдел по чрезвычайным ситуациям</a:t>
            </a:r>
          </a:p>
        </p:txBody>
      </p:sp>
    </p:spTree>
  </p:cSld>
  <p:clrMapOvr>
    <a:masterClrMapping/>
  </p:clrMapOvr>
  <p:transition advClick="0" advTm="500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pPr eaLnBrk="1" hangingPunct="1"/>
            <a:r>
              <a:rPr lang="ru-RU" smtClean="0">
                <a:latin typeface="Times New Roman" pitchFamily="18" charset="0"/>
                <a:cs typeface="Times New Roman" pitchFamily="18" charset="0"/>
              </a:rPr>
              <a:t>Ну, а если все-таки загорелось?</a:t>
            </a:r>
          </a:p>
        </p:txBody>
      </p:sp>
      <p:sp>
        <p:nvSpPr>
          <p:cNvPr id="3" name="Содержимое 2"/>
          <p:cNvSpPr>
            <a:spLocks noGrp="1"/>
          </p:cNvSpPr>
          <p:nvPr>
            <p:ph idx="1"/>
          </p:nvPr>
        </p:nvSpPr>
        <p:spPr>
          <a:xfrm>
            <a:off x="457200" y="1600200"/>
            <a:ext cx="8229600" cy="5257800"/>
          </a:xfrm>
        </p:spPr>
        <p:txBody>
          <a:bodyPr rtlCol="0">
            <a:normAutofit fontScale="92500"/>
          </a:bodyPr>
          <a:lstStyle/>
          <a:p>
            <a:pPr algn="just" eaLnBrk="1" fontAlgn="auto" hangingPunct="1">
              <a:spcAft>
                <a:spcPts val="0"/>
              </a:spcAft>
              <a:buFont typeface="Arial" pitchFamily="34" charset="0"/>
              <a:buNone/>
              <a:defRPr/>
            </a:pPr>
            <a:r>
              <a:rPr lang="ru-RU" dirty="0" smtClean="0"/>
              <a:t>		</a:t>
            </a:r>
            <a:r>
              <a:rPr lang="ru-RU" dirty="0" smtClean="0">
                <a:latin typeface="Times New Roman" pitchFamily="18" charset="0"/>
                <a:cs typeface="Times New Roman" pitchFamily="18" charset="0"/>
              </a:rPr>
              <a:t>Почувствовав дым, обязательно выясните, откуда он идет, не горит ли что-нибудь в квартире. Не паникуйте!</a:t>
            </a:r>
          </a:p>
          <a:p>
            <a:pPr algn="just" eaLnBrk="1" fontAlgn="auto" hangingPunct="1">
              <a:spcAft>
                <a:spcPts val="0"/>
              </a:spcAft>
              <a:buFont typeface="Arial" pitchFamily="34" charset="0"/>
              <a:buNone/>
              <a:defRPr/>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Если дома нет взрослых, в первую очередь вызовите СЛУЖБУ СПАСЕНИЯ по телефону </a:t>
            </a:r>
          </a:p>
          <a:p>
            <a:pPr algn="just" eaLnBrk="1" fontAlgn="auto" hangingPunct="1">
              <a:spcAft>
                <a:spcPts val="0"/>
              </a:spcAft>
              <a:buFont typeface="Arial" pitchFamily="34" charset="0"/>
              <a:buNone/>
              <a:defRPr/>
            </a:pPr>
            <a:r>
              <a:rPr lang="ru-RU" dirty="0" smtClean="0">
                <a:latin typeface="Times New Roman" pitchFamily="18" charset="0"/>
                <a:cs typeface="Times New Roman" pitchFamily="18" charset="0"/>
              </a:rPr>
              <a:t>				</a:t>
            </a:r>
            <a:r>
              <a:rPr lang="ru-RU" sz="15100" dirty="0" smtClean="0">
                <a:solidFill>
                  <a:srgbClr val="FF0000"/>
                </a:solidFill>
                <a:latin typeface="Times New Roman" pitchFamily="18" charset="0"/>
                <a:cs typeface="Times New Roman" pitchFamily="18" charset="0"/>
              </a:rPr>
              <a:t>101</a:t>
            </a:r>
            <a:endParaRPr lang="ru-RU" sz="15100" dirty="0">
              <a:solidFill>
                <a:srgbClr val="FF0000"/>
              </a:solidFill>
            </a:endParaRPr>
          </a:p>
        </p:txBody>
      </p:sp>
      <p:sp>
        <p:nvSpPr>
          <p:cNvPr id="4" name="Овал 3"/>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ransition>
    <p:plu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p:txBody>
          <a:bodyPr/>
          <a:lstStyle/>
          <a:p>
            <a:pPr eaLnBrk="1" hangingPunct="1"/>
            <a:r>
              <a:rPr lang="ru-RU" smtClean="0"/>
              <a:t>При этом сообщите:</a:t>
            </a:r>
          </a:p>
        </p:txBody>
      </p:sp>
      <p:sp>
        <p:nvSpPr>
          <p:cNvPr id="23554" name="Содержимое 2"/>
          <p:cNvSpPr>
            <a:spLocks noGrp="1"/>
          </p:cNvSpPr>
          <p:nvPr>
            <p:ph idx="1"/>
          </p:nvPr>
        </p:nvSpPr>
        <p:spPr/>
        <p:txBody>
          <a:bodyPr/>
          <a:lstStyle/>
          <a:p>
            <a:pPr eaLnBrk="1" hangingPunct="1"/>
            <a:r>
              <a:rPr lang="ru-RU" smtClean="0"/>
              <a:t>Что горит.</a:t>
            </a:r>
          </a:p>
          <a:p>
            <a:pPr eaLnBrk="1" hangingPunct="1"/>
            <a:r>
              <a:rPr lang="ru-RU" smtClean="0"/>
              <a:t>Свой адрес (улицу, номер дома и квартиры, этаж, подъезд, код).</a:t>
            </a:r>
          </a:p>
          <a:p>
            <a:pPr eaLnBrk="1" hangingPunct="1"/>
            <a:r>
              <a:rPr lang="ru-RU" smtClean="0"/>
              <a:t>Фамилию и номер телефона, с которого звоните.</a:t>
            </a:r>
          </a:p>
        </p:txBody>
      </p:sp>
      <p:sp>
        <p:nvSpPr>
          <p:cNvPr id="4" name="Скругленный прямоугольник 3"/>
          <p:cNvSpPr/>
          <p:nvPr/>
        </p:nvSpPr>
        <p:spPr>
          <a:xfrm>
            <a:off x="1285852" y="4357694"/>
            <a:ext cx="7643866" cy="178595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marL="0" lvl="1" algn="ctr" fontAlgn="auto">
              <a:spcBef>
                <a:spcPts val="0"/>
              </a:spcBef>
              <a:spcAft>
                <a:spcPts val="0"/>
              </a:spcAft>
              <a:defRPr/>
            </a:pPr>
            <a:r>
              <a:rPr lang="ru-RU" sz="2800" dirty="0">
                <a:latin typeface="Times New Roman" pitchFamily="18" charset="0"/>
                <a:cs typeface="Times New Roman" pitchFamily="18" charset="0"/>
              </a:rPr>
              <a:t>У вас могут уточнить, сколько этажей в доме и подъездов в здании, как лучше подъехать к дому. Будьте готовы ответить на эти вопросы.</a:t>
            </a:r>
          </a:p>
          <a:p>
            <a:pPr algn="ctr" fontAlgn="auto">
              <a:spcBef>
                <a:spcPts val="0"/>
              </a:spcBef>
              <a:spcAft>
                <a:spcPts val="0"/>
              </a:spcAft>
              <a:defRPr/>
            </a:pPr>
            <a:endParaRPr lang="ru-RU" dirty="0"/>
          </a:p>
        </p:txBody>
      </p:sp>
      <p:sp>
        <p:nvSpPr>
          <p:cNvPr id="23558" name="TextBox 4"/>
          <p:cNvSpPr txBox="1">
            <a:spLocks noChangeArrowheads="1"/>
          </p:cNvSpPr>
          <p:nvPr/>
        </p:nvSpPr>
        <p:spPr bwMode="auto">
          <a:xfrm>
            <a:off x="4500563" y="4929188"/>
            <a:ext cx="46037" cy="369887"/>
          </a:xfrm>
          <a:prstGeom prst="rect">
            <a:avLst/>
          </a:prstGeom>
          <a:noFill/>
          <a:ln w="9525">
            <a:noFill/>
            <a:miter lim="800000"/>
            <a:headEnd/>
            <a:tailEnd/>
          </a:ln>
        </p:spPr>
        <p:txBody>
          <a:bodyPr>
            <a:spAutoFit/>
          </a:bodyPr>
          <a:lstStyle/>
          <a:p>
            <a:endParaRPr lang="ru-RU">
              <a:latin typeface="Calibri" pitchFamily="34" charset="0"/>
            </a:endParaRPr>
          </a:p>
        </p:txBody>
      </p:sp>
      <p:sp>
        <p:nvSpPr>
          <p:cNvPr id="6" name="Овал 5"/>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Заголовок 1"/>
          <p:cNvSpPr>
            <a:spLocks noGrp="1"/>
          </p:cNvSpPr>
          <p:nvPr>
            <p:ph type="title"/>
          </p:nvPr>
        </p:nvSpPr>
        <p:spPr>
          <a:xfrm>
            <a:off x="571500" y="428625"/>
            <a:ext cx="8229600" cy="6000750"/>
          </a:xfrm>
        </p:spPr>
        <p:txBody>
          <a:bodyPr/>
          <a:lstStyle/>
          <a:p>
            <a:pPr eaLnBrk="1" hangingPunct="1"/>
            <a:r>
              <a:rPr lang="ru-RU" smtClean="0"/>
              <a:t>Если огонь не велик, попробуйте справиться с ним самостоятельно, используя подручные средства для тушения: мокрую ткань и воду.</a:t>
            </a:r>
          </a:p>
        </p:txBody>
      </p:sp>
      <p:sp>
        <p:nvSpPr>
          <p:cNvPr id="4" name="Овал 3"/>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Заголовок 1"/>
          <p:cNvSpPr>
            <a:spLocks noGrp="1"/>
          </p:cNvSpPr>
          <p:nvPr>
            <p:ph type="title"/>
          </p:nvPr>
        </p:nvSpPr>
        <p:spPr/>
        <p:txBody>
          <a:bodyPr/>
          <a:lstStyle/>
          <a:p>
            <a:pPr eaLnBrk="1" hangingPunct="1"/>
            <a:r>
              <a:rPr lang="ru-RU" b="1" smtClean="0">
                <a:latin typeface="Times New Roman" pitchFamily="18" charset="0"/>
                <a:cs typeface="Times New Roman" pitchFamily="18" charset="0"/>
              </a:rPr>
              <a:t>ПОМНИТЕ!!!</a:t>
            </a:r>
          </a:p>
        </p:txBody>
      </p:sp>
      <p:sp>
        <p:nvSpPr>
          <p:cNvPr id="3" name="Содержимое 2"/>
          <p:cNvSpPr>
            <a:spLocks noGrp="1"/>
          </p:cNvSpPr>
          <p:nvPr>
            <p:ph idx="1"/>
          </p:nvPr>
        </p:nvSpPr>
        <p:spPr/>
        <p:txBody>
          <a:bodyPr rtlCol="0">
            <a:normAutofit lnSpcReduction="10000"/>
          </a:bodyPr>
          <a:lstStyle/>
          <a:p>
            <a:pPr eaLnBrk="1" fontAlgn="auto" hangingPunct="1">
              <a:spcAft>
                <a:spcPts val="0"/>
              </a:spcAft>
              <a:buFont typeface="Arial" pitchFamily="34" charset="0"/>
              <a:buNone/>
              <a:defRPr/>
            </a:pPr>
            <a:r>
              <a:rPr lang="ru-RU" dirty="0" smtClean="0">
                <a:latin typeface="Times New Roman" pitchFamily="18" charset="0"/>
                <a:cs typeface="Times New Roman" pitchFamily="18" charset="0"/>
              </a:rPr>
              <a:t>	</a:t>
            </a:r>
            <a:endParaRPr lang="ru-RU" b="1" dirty="0" smtClean="0">
              <a:latin typeface="Times New Roman" pitchFamily="18" charset="0"/>
              <a:cs typeface="Times New Roman" pitchFamily="18" charset="0"/>
            </a:endParaRPr>
          </a:p>
          <a:p>
            <a:pPr eaLnBrk="1" fontAlgn="auto" hangingPunct="1">
              <a:spcAft>
                <a:spcPts val="0"/>
              </a:spcAft>
              <a:buFont typeface="Arial" pitchFamily="34" charset="0"/>
              <a:buNone/>
              <a:defRPr/>
            </a:pPr>
            <a:endParaRPr lang="ru-RU" dirty="0">
              <a:latin typeface="Times New Roman" pitchFamily="18" charset="0"/>
              <a:cs typeface="Times New Roman" pitchFamily="18" charset="0"/>
            </a:endParaRPr>
          </a:p>
          <a:p>
            <a:pPr eaLnBrk="1" fontAlgn="auto" hangingPunct="1">
              <a:spcAft>
                <a:spcPts val="0"/>
              </a:spcAft>
              <a:buFont typeface="Arial" pitchFamily="34" charset="0"/>
              <a:buNone/>
              <a:defRPr/>
            </a:pPr>
            <a:r>
              <a:rPr lang="ru-RU" dirty="0" smtClean="0">
                <a:latin typeface="Times New Roman" pitchFamily="18" charset="0"/>
                <a:cs typeface="Times New Roman" pitchFamily="18" charset="0"/>
              </a:rPr>
              <a:t>	</a:t>
            </a:r>
          </a:p>
          <a:p>
            <a:pPr eaLnBrk="1" fontAlgn="auto" hangingPunct="1">
              <a:spcAft>
                <a:spcPts val="0"/>
              </a:spcAft>
              <a:buFont typeface="Arial" pitchFamily="34" charset="0"/>
              <a:buNone/>
              <a:defRPr/>
            </a:pPr>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	Поэтому если загорелся телевизор или другой электроприбор, немедленно вытащите вилку из розетки! Если после этого горение не прекратилось, накройте прибор плотной тканью (одеялом, пальто) и плотно прижмите ее, чтобы прекратить доступ кислорода к пламени и остановить горение, залейте очаг водой.</a:t>
            </a:r>
            <a:endParaRPr lang="ru-RU" sz="2800" dirty="0">
              <a:latin typeface="Times New Roman" pitchFamily="18" charset="0"/>
              <a:cs typeface="Times New Roman" pitchFamily="18" charset="0"/>
            </a:endParaRPr>
          </a:p>
        </p:txBody>
      </p:sp>
      <p:sp>
        <p:nvSpPr>
          <p:cNvPr id="4" name="Скругленный прямоугольник 3"/>
          <p:cNvSpPr/>
          <p:nvPr/>
        </p:nvSpPr>
        <p:spPr>
          <a:xfrm>
            <a:off x="785786" y="1214422"/>
            <a:ext cx="7715304" cy="1928826"/>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3200" b="1" dirty="0">
                <a:latin typeface="Times New Roman" pitchFamily="18" charset="0"/>
                <a:cs typeface="Times New Roman" pitchFamily="18" charset="0"/>
              </a:rPr>
              <a:t>Ни в коем случае нельзя тушить водой включенные в сеть электроприборы и горящие провода!</a:t>
            </a:r>
            <a:endParaRPr lang="ru-RU" sz="3200" dirty="0"/>
          </a:p>
        </p:txBody>
      </p:sp>
      <p:sp>
        <p:nvSpPr>
          <p:cNvPr id="5" name="Овал 4"/>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dirty="0" smtClean="0">
                <a:latin typeface="Times New Roman" pitchFamily="18" charset="0"/>
                <a:cs typeface="Times New Roman" pitchFamily="18" charset="0"/>
              </a:rPr>
              <a:t>При пожаре дым опасен даже больше, чем огонь.</a:t>
            </a:r>
            <a:endParaRPr lang="ru-RU" dirty="0">
              <a:latin typeface="Times New Roman" pitchFamily="18" charset="0"/>
              <a:cs typeface="Times New Roman" pitchFamily="18" charset="0"/>
            </a:endParaRPr>
          </a:p>
        </p:txBody>
      </p:sp>
      <p:sp>
        <p:nvSpPr>
          <p:cNvPr id="26626" name="Содержимое 2"/>
          <p:cNvSpPr>
            <a:spLocks noGrp="1"/>
          </p:cNvSpPr>
          <p:nvPr>
            <p:ph idx="1"/>
          </p:nvPr>
        </p:nvSpPr>
        <p:spPr>
          <a:xfrm>
            <a:off x="0" y="1643063"/>
            <a:ext cx="8643938" cy="4525962"/>
          </a:xfrm>
        </p:spPr>
        <p:txBody>
          <a:bodyPr/>
          <a:lstStyle/>
          <a:p>
            <a:pPr algn="just" eaLnBrk="1" hangingPunct="1">
              <a:buFont typeface="Arial" charset="0"/>
              <a:buNone/>
            </a:pPr>
            <a:r>
              <a:rPr lang="ru-RU" smtClean="0"/>
              <a:t> 	</a:t>
            </a:r>
            <a:r>
              <a:rPr lang="ru-RU" sz="2400" smtClean="0"/>
              <a:t>	</a:t>
            </a:r>
            <a:r>
              <a:rPr lang="ru-RU" sz="2400" smtClean="0">
                <a:latin typeface="Times New Roman" pitchFamily="18" charset="0"/>
                <a:cs typeface="Times New Roman" pitchFamily="18" charset="0"/>
              </a:rPr>
              <a:t>В случае пожара покиньте квартиру, предупредите об опасности соседей.</a:t>
            </a:r>
          </a:p>
          <a:p>
            <a:pPr algn="just" eaLnBrk="1" hangingPunct="1">
              <a:buFont typeface="Arial" charset="0"/>
              <a:buNone/>
            </a:pPr>
            <a:r>
              <a:rPr lang="ru-RU" sz="2400" smtClean="0">
                <a:latin typeface="Times New Roman" pitchFamily="18" charset="0"/>
                <a:cs typeface="Times New Roman" pitchFamily="18" charset="0"/>
              </a:rPr>
              <a:t>		</a:t>
            </a:r>
            <a:r>
              <a:rPr lang="ru-RU" sz="2400" b="1" smtClean="0">
                <a:latin typeface="Times New Roman" pitchFamily="18" charset="0"/>
                <a:cs typeface="Times New Roman" pitchFamily="18" charset="0"/>
              </a:rPr>
              <a:t>Уходя из квартиры, </a:t>
            </a:r>
            <a:r>
              <a:rPr lang="ru-RU" sz="2400" smtClean="0">
                <a:latin typeface="Times New Roman" pitchFamily="18" charset="0"/>
                <a:cs typeface="Times New Roman" pitchFamily="18" charset="0"/>
              </a:rPr>
              <a:t>закройте дверь в горящую комнату и в квартиру, чтобы не было доступа воздуха. По задымленному помещению лучше передвигаться согнувшись или на четвереньках (внизу всегда меньше дыма) и дышать через влажную ткань (платок, полотенце и др.), прикрыв ею нос и рот. Чтобы уберечься от огня, накиньте на себя мокрое полотенце, пальто или покрывало. </a:t>
            </a:r>
          </a:p>
          <a:p>
            <a:pPr algn="just" eaLnBrk="1" hangingPunct="1">
              <a:buFont typeface="Arial" charset="0"/>
              <a:buNone/>
            </a:pPr>
            <a:endParaRPr lang="ru-RU" sz="2400" b="1" smtClean="0">
              <a:latin typeface="Times New Roman" pitchFamily="18" charset="0"/>
              <a:cs typeface="Times New Roman" pitchFamily="18" charset="0"/>
            </a:endParaRPr>
          </a:p>
          <a:p>
            <a:pPr algn="just" eaLnBrk="1" hangingPunct="1">
              <a:buFont typeface="Arial" charset="0"/>
              <a:buNone/>
            </a:pPr>
            <a:r>
              <a:rPr lang="ru-RU" sz="2400" b="1" smtClean="0">
                <a:latin typeface="Times New Roman" pitchFamily="18" charset="0"/>
                <a:cs typeface="Times New Roman" pitchFamily="18" charset="0"/>
              </a:rPr>
              <a:t>	</a:t>
            </a:r>
          </a:p>
        </p:txBody>
      </p:sp>
      <p:sp>
        <p:nvSpPr>
          <p:cNvPr id="4" name="Скругленный прямоугольник 3"/>
          <p:cNvSpPr/>
          <p:nvPr/>
        </p:nvSpPr>
        <p:spPr>
          <a:xfrm>
            <a:off x="1714480" y="5357826"/>
            <a:ext cx="5786478" cy="1214446"/>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2400" dirty="0"/>
              <a:t>Спускаться вниз следует по лестнице, лифтом пользоваться нельзя!</a:t>
            </a:r>
          </a:p>
        </p:txBody>
      </p:sp>
      <p:sp>
        <p:nvSpPr>
          <p:cNvPr id="5" name="Овал 4"/>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Если выйти из квартиры невозможно,</a:t>
            </a:r>
            <a:endParaRPr lang="ru-RU" b="1" dirty="0">
              <a:latin typeface="Times New Roman" pitchFamily="18" charset="0"/>
              <a:cs typeface="Times New Roman" pitchFamily="18" charset="0"/>
            </a:endParaRPr>
          </a:p>
        </p:txBody>
      </p:sp>
      <p:sp>
        <p:nvSpPr>
          <p:cNvPr id="27650" name="Содержимое 2"/>
          <p:cNvSpPr>
            <a:spLocks noGrp="1"/>
          </p:cNvSpPr>
          <p:nvPr>
            <p:ph idx="1"/>
          </p:nvPr>
        </p:nvSpPr>
        <p:spPr/>
        <p:txBody>
          <a:bodyPr/>
          <a:lstStyle/>
          <a:p>
            <a:pPr eaLnBrk="1" hangingPunct="1">
              <a:buFont typeface="Arial" charset="0"/>
              <a:buNone/>
            </a:pPr>
            <a:r>
              <a:rPr lang="ru-RU" smtClean="0"/>
              <a:t>	</a:t>
            </a:r>
            <a:r>
              <a:rPr lang="ru-RU" sz="2400" smtClean="0">
                <a:latin typeface="Times New Roman" pitchFamily="18" charset="0"/>
                <a:cs typeface="Times New Roman" pitchFamily="18" charset="0"/>
              </a:rPr>
              <a:t>возвращайтесь обратно. В многоэтажном доме надо знать, где находятся эвакуационная лестница, люк на балконе. Если добраться до них не получается, выйдите на балкон (лоджию), стойте у закрытого окна, кричите и зовите на помощь прохожих. </a:t>
            </a:r>
            <a:endParaRPr lang="ru-RU" sz="2400" smtClean="0"/>
          </a:p>
        </p:txBody>
      </p:sp>
      <p:sp>
        <p:nvSpPr>
          <p:cNvPr id="4" name="Овал 3"/>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28674" name="Заголовок 1"/>
          <p:cNvSpPr>
            <a:spLocks noGrp="1"/>
          </p:cNvSpPr>
          <p:nvPr>
            <p:ph type="title"/>
          </p:nvPr>
        </p:nvSpPr>
        <p:spPr>
          <a:xfrm>
            <a:off x="500063" y="2714625"/>
            <a:ext cx="8229600" cy="1143000"/>
          </a:xfrm>
        </p:spPr>
        <p:txBody>
          <a:bodyPr/>
          <a:lstStyle/>
          <a:p>
            <a:pPr eaLnBrk="1" hangingPunct="1"/>
            <a:r>
              <a:rPr lang="ru-RU" sz="10200" smtClean="0">
                <a:solidFill>
                  <a:schemeClr val="bg1"/>
                </a:solidFill>
              </a:rPr>
              <a:t>РАЗЛИВ РТУТИ</a:t>
            </a:r>
          </a:p>
        </p:txBody>
      </p:sp>
      <p:sp>
        <p:nvSpPr>
          <p:cNvPr id="4" name="Овал 3"/>
          <p:cNvSpPr/>
          <p:nvPr/>
        </p:nvSpPr>
        <p:spPr>
          <a:xfrm>
            <a:off x="3929063" y="5572125"/>
            <a:ext cx="1428750" cy="928688"/>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ru-RU"/>
          </a:p>
        </p:txBody>
      </p:sp>
      <p:sp>
        <p:nvSpPr>
          <p:cNvPr id="5" name="Овал 4"/>
          <p:cNvSpPr/>
          <p:nvPr/>
        </p:nvSpPr>
        <p:spPr>
          <a:xfrm>
            <a:off x="5500688" y="5572125"/>
            <a:ext cx="1428750" cy="857250"/>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ru-RU"/>
          </a:p>
        </p:txBody>
      </p:sp>
      <p:sp>
        <p:nvSpPr>
          <p:cNvPr id="6" name="Овал 5"/>
          <p:cNvSpPr/>
          <p:nvPr/>
        </p:nvSpPr>
        <p:spPr>
          <a:xfrm>
            <a:off x="7072313" y="5572125"/>
            <a:ext cx="1428750" cy="857250"/>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29698" name="Содержимое 2"/>
          <p:cNvSpPr>
            <a:spLocks noGrp="1"/>
          </p:cNvSpPr>
          <p:nvPr>
            <p:ph idx="1"/>
          </p:nvPr>
        </p:nvSpPr>
        <p:spPr>
          <a:xfrm>
            <a:off x="457200" y="285750"/>
            <a:ext cx="8229600" cy="5572125"/>
          </a:xfrm>
        </p:spPr>
        <p:txBody>
          <a:bodyPr/>
          <a:lstStyle/>
          <a:p>
            <a:pPr eaLnBrk="1" hangingPunct="1">
              <a:buFont typeface="Arial" charset="0"/>
              <a:buNone/>
            </a:pPr>
            <a:r>
              <a:rPr lang="en-US" smtClean="0">
                <a:latin typeface="Times New Roman" pitchFamily="18" charset="0"/>
                <a:cs typeface="Times New Roman" pitchFamily="18" charset="0"/>
              </a:rPr>
              <a:t>	</a:t>
            </a:r>
            <a:r>
              <a:rPr lang="ru-RU" b="1" smtClean="0">
                <a:solidFill>
                  <a:schemeClr val="bg1"/>
                </a:solidFill>
                <a:latin typeface="Times New Roman" pitchFamily="18" charset="0"/>
                <a:cs typeface="Times New Roman" pitchFamily="18" charset="0"/>
              </a:rPr>
              <a:t>Ртуть – </a:t>
            </a:r>
            <a:r>
              <a:rPr lang="ru-RU" smtClean="0">
                <a:solidFill>
                  <a:schemeClr val="bg1"/>
                </a:solidFill>
                <a:latin typeface="Times New Roman" pitchFamily="18" charset="0"/>
                <a:cs typeface="Times New Roman" pitchFamily="18" charset="0"/>
              </a:rPr>
              <a:t>это металл серебристо-белого цвета, подвижная жидкость, которая при ударе разделяется на мелкие шарики. Пары ртути очень ядовиты. Дома ртуть может оказаться в мелодичном дверном звонке, лампах дневного света, медицинском термометре или тонометре.</a:t>
            </a:r>
          </a:p>
          <a:p>
            <a:pPr eaLnBrk="1" hangingPunct="1">
              <a:buFont typeface="Arial" charset="0"/>
              <a:buNone/>
            </a:pPr>
            <a:endParaRPr lang="ru-RU" b="1" smtClean="0">
              <a:solidFill>
                <a:srgbClr val="FF0000"/>
              </a:solidFill>
              <a:latin typeface="Times New Roman" pitchFamily="18" charset="0"/>
              <a:cs typeface="Times New Roman" pitchFamily="18" charset="0"/>
            </a:endParaRPr>
          </a:p>
          <a:p>
            <a:pPr eaLnBrk="1" hangingPunct="1">
              <a:buFont typeface="Arial" charset="0"/>
              <a:buNone/>
            </a:pPr>
            <a:endParaRPr lang="ru-RU" b="1" smtClean="0">
              <a:solidFill>
                <a:srgbClr val="FF0000"/>
              </a:solidFill>
              <a:latin typeface="Times New Roman" pitchFamily="18" charset="0"/>
              <a:cs typeface="Times New Roman" pitchFamily="18" charset="0"/>
            </a:endParaRPr>
          </a:p>
          <a:p>
            <a:pPr eaLnBrk="1" hangingPunct="1">
              <a:buFont typeface="Arial" charset="0"/>
              <a:buNone/>
            </a:pPr>
            <a:r>
              <a:rPr lang="ru-RU" b="1" smtClean="0">
                <a:solidFill>
                  <a:srgbClr val="FF0000"/>
                </a:solidFill>
                <a:latin typeface="Times New Roman" pitchFamily="18" charset="0"/>
                <a:cs typeface="Times New Roman" pitchFamily="18" charset="0"/>
              </a:rPr>
              <a:t>ПОМНИТЕ!!!   </a:t>
            </a:r>
          </a:p>
        </p:txBody>
      </p:sp>
      <p:sp>
        <p:nvSpPr>
          <p:cNvPr id="4" name="Овал 3"/>
          <p:cNvSpPr/>
          <p:nvPr/>
        </p:nvSpPr>
        <p:spPr>
          <a:xfrm>
            <a:off x="0" y="5929313"/>
            <a:ext cx="1428750" cy="928687"/>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ru-RU"/>
          </a:p>
        </p:txBody>
      </p:sp>
      <p:sp>
        <p:nvSpPr>
          <p:cNvPr id="5" name="Скругленный прямоугольник 4"/>
          <p:cNvSpPr/>
          <p:nvPr/>
        </p:nvSpPr>
        <p:spPr>
          <a:xfrm>
            <a:off x="4286248" y="5072074"/>
            <a:ext cx="4071966" cy="1214446"/>
          </a:xfrm>
          <a:prstGeom prst="roundRect">
            <a:avLst/>
          </a:prstGeom>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ru-RU" sz="2800" dirty="0">
                <a:latin typeface="Times New Roman" pitchFamily="18" charset="0"/>
                <a:cs typeface="Times New Roman" pitchFamily="18" charset="0"/>
              </a:rPr>
              <a:t>Разлитую ртуть должны собирать только взрослые!</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dirty="0" smtClean="0">
                <a:solidFill>
                  <a:srgbClr val="FF0000"/>
                </a:solidFill>
              </a:rPr>
              <a:t>Если в помещении обнаружена разлившаяся ртуть, необходимо:</a:t>
            </a:r>
            <a:endParaRPr lang="ru-RU" dirty="0">
              <a:solidFill>
                <a:srgbClr val="FF0000"/>
              </a:solidFill>
            </a:endParaRPr>
          </a:p>
        </p:txBody>
      </p:sp>
      <p:sp>
        <p:nvSpPr>
          <p:cNvPr id="4" name="Скругленный прямоугольник 3"/>
          <p:cNvSpPr/>
          <p:nvPr/>
        </p:nvSpPr>
        <p:spPr>
          <a:xfrm>
            <a:off x="1785938" y="1643063"/>
            <a:ext cx="5429250" cy="1214437"/>
          </a:xfrm>
          <a:prstGeom prst="round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ru-RU" sz="2800" dirty="0">
                <a:latin typeface="Times New Roman" pitchFamily="18" charset="0"/>
                <a:cs typeface="Times New Roman" pitchFamily="18" charset="0"/>
              </a:rPr>
              <a:t>Вызвать спасателей по телефону 101</a:t>
            </a:r>
          </a:p>
        </p:txBody>
      </p:sp>
      <p:sp>
        <p:nvSpPr>
          <p:cNvPr id="5" name="Скругленный прямоугольник 4"/>
          <p:cNvSpPr/>
          <p:nvPr/>
        </p:nvSpPr>
        <p:spPr>
          <a:xfrm>
            <a:off x="1143000" y="3143250"/>
            <a:ext cx="6858000" cy="114300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ru-RU" sz="2800" dirty="0">
                <a:latin typeface="Times New Roman" pitchFamily="18" charset="0"/>
                <a:cs typeface="Times New Roman" pitchFamily="18" charset="0"/>
              </a:rPr>
              <a:t>Немедленно открыть окна в зараженном помещении</a:t>
            </a:r>
          </a:p>
        </p:txBody>
      </p:sp>
      <p:sp>
        <p:nvSpPr>
          <p:cNvPr id="6" name="Скругленный прямоугольник 5"/>
          <p:cNvSpPr/>
          <p:nvPr/>
        </p:nvSpPr>
        <p:spPr>
          <a:xfrm>
            <a:off x="500063" y="4572000"/>
            <a:ext cx="8215312" cy="1214438"/>
          </a:xfrm>
          <a:prstGeom prst="round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ru-RU" sz="2800" dirty="0">
                <a:latin typeface="Times New Roman" pitchFamily="18" charset="0"/>
                <a:cs typeface="Times New Roman" pitchFamily="18" charset="0"/>
              </a:rPr>
              <a:t>Выйти самому и вывести из помещения людей и домашних животных</a:t>
            </a:r>
          </a:p>
        </p:txBody>
      </p:sp>
      <p:sp>
        <p:nvSpPr>
          <p:cNvPr id="7" name="Овал 6"/>
          <p:cNvSpPr/>
          <p:nvPr/>
        </p:nvSpPr>
        <p:spPr>
          <a:xfrm>
            <a:off x="0" y="5929313"/>
            <a:ext cx="1428750" cy="928687"/>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ru-RU"/>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down)">
                                      <p:cBhvr>
                                        <p:cTn id="15" dur="500"/>
                                        <p:tgtEl>
                                          <p:spTgt spid="5">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down)">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down)">
                                      <p:cBhvr>
                                        <p:cTn id="23" dur="500"/>
                                        <p:tgtEl>
                                          <p:spTgt spid="6">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down)">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P spid="6"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34818" name="Заголовок 1"/>
          <p:cNvSpPr>
            <a:spLocks noGrp="1"/>
          </p:cNvSpPr>
          <p:nvPr>
            <p:ph type="title"/>
          </p:nvPr>
        </p:nvSpPr>
        <p:spPr>
          <a:xfrm>
            <a:off x="500063" y="2571750"/>
            <a:ext cx="8229600" cy="1143000"/>
          </a:xfrm>
        </p:spPr>
        <p:txBody>
          <a:bodyPr/>
          <a:lstStyle/>
          <a:p>
            <a:pPr eaLnBrk="1" hangingPunct="1"/>
            <a:r>
              <a:rPr lang="ru-RU" sz="10000" smtClean="0">
                <a:solidFill>
                  <a:srgbClr val="FFC000"/>
                </a:solidFill>
                <a:latin typeface="Times New Roman" pitchFamily="18" charset="0"/>
                <a:cs typeface="Times New Roman" pitchFamily="18" charset="0"/>
              </a:rPr>
              <a:t>Опасности в общественных местах</a:t>
            </a: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8000" t="19000" r="-8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285875"/>
          </a:xfrm>
        </p:spPr>
        <p:txBody>
          <a:bodyPr rtlCol="0">
            <a:normAutofit fontScale="90000"/>
          </a:bodyPr>
          <a:lstStyle/>
          <a:p>
            <a:pPr eaLnBrk="1" fontAlgn="auto" hangingPunct="1">
              <a:spcAft>
                <a:spcPts val="0"/>
              </a:spcAft>
              <a:defRPr/>
            </a:pPr>
            <a:r>
              <a:rPr lang="ru-RU" dirty="0" smtClean="0">
                <a:effectLst>
                  <a:outerShdw blurRad="50800" dist="38100" dir="2700000" algn="tl" rotWithShape="0">
                    <a:prstClr val="black">
                      <a:alpha val="40000"/>
                    </a:prstClr>
                  </a:outerShdw>
                </a:effectLst>
                <a:latin typeface="Times New Roman" pitchFamily="18" charset="0"/>
                <a:cs typeface="Times New Roman" pitchFamily="18" charset="0"/>
              </a:rPr>
              <a:t>Что такое </a:t>
            </a:r>
            <a:br>
              <a:rPr lang="ru-RU" dirty="0" smtClean="0">
                <a:effectLst>
                  <a:outerShdw blurRad="50800" dist="38100" dir="2700000" algn="tl" rotWithShape="0">
                    <a:prstClr val="black">
                      <a:alpha val="40000"/>
                    </a:prstClr>
                  </a:outerShdw>
                </a:effectLst>
                <a:latin typeface="Times New Roman" pitchFamily="18" charset="0"/>
                <a:cs typeface="Times New Roman" pitchFamily="18" charset="0"/>
              </a:rPr>
            </a:br>
            <a:r>
              <a:rPr lang="ru-RU" dirty="0" smtClean="0">
                <a:effectLst>
                  <a:outerShdw blurRad="50800" dist="38100" dir="2700000" algn="tl" rotWithShape="0">
                    <a:prstClr val="black">
                      <a:alpha val="40000"/>
                    </a:prstClr>
                  </a:outerShdw>
                </a:effectLst>
                <a:latin typeface="Times New Roman" pitchFamily="18" charset="0"/>
                <a:cs typeface="Times New Roman" pitchFamily="18" charset="0"/>
              </a:rPr>
              <a:t>чрезвычайные ситуации?</a:t>
            </a:r>
            <a:endParaRPr lang="ru-RU" dirty="0">
              <a:effectLst>
                <a:outerShdw blurRad="50800" dist="38100" dir="2700000" algn="tl" rotWithShape="0">
                  <a:prstClr val="black">
                    <a:alpha val="40000"/>
                  </a:prstClr>
                </a:outerShdw>
              </a:effectLst>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1000" r="-11000"/>
          </a:stretch>
        </a:blipFill>
        <a:effectLst/>
      </p:bgPr>
    </p:bg>
    <p:spTree>
      <p:nvGrpSpPr>
        <p:cNvPr id="1" name=""/>
        <p:cNvGrpSpPr/>
        <p:nvPr/>
      </p:nvGrpSpPr>
      <p:grpSpPr>
        <a:xfrm>
          <a:off x="0" y="0"/>
          <a:ext cx="0" cy="0"/>
          <a:chOff x="0" y="0"/>
          <a:chExt cx="0" cy="0"/>
        </a:xfrm>
      </p:grpSpPr>
      <p:sp>
        <p:nvSpPr>
          <p:cNvPr id="35842" name="Содержимое 2"/>
          <p:cNvSpPr>
            <a:spLocks noGrp="1"/>
          </p:cNvSpPr>
          <p:nvPr>
            <p:ph idx="1"/>
          </p:nvPr>
        </p:nvSpPr>
        <p:spPr>
          <a:xfrm>
            <a:off x="642938" y="1857375"/>
            <a:ext cx="8229600" cy="5626100"/>
          </a:xfrm>
        </p:spPr>
        <p:txBody>
          <a:bodyPr/>
          <a:lstStyle/>
          <a:p>
            <a:pPr algn="just" eaLnBrk="1" hangingPunct="1">
              <a:buFont typeface="Arial" charset="0"/>
              <a:buNone/>
            </a:pPr>
            <a:r>
              <a:rPr lang="en-US" smtClean="0"/>
              <a:t>	</a:t>
            </a:r>
            <a:r>
              <a:rPr lang="ru-RU" smtClean="0">
                <a:solidFill>
                  <a:schemeClr val="bg1"/>
                </a:solidFill>
                <a:latin typeface="Times New Roman" pitchFamily="18" charset="0"/>
                <a:cs typeface="Times New Roman" pitchFamily="18" charset="0"/>
              </a:rPr>
              <a:t>Пожары в общественных зданиях считаются самыми опасными, т.к. во время проведения массовых мероприятий одновременно собирается большое количество людей. Очень важно правильно действовать не только в случае непредвиденных ситуаций, но и тогда, когда собираешься или приходишь на такие мероприятия.</a:t>
            </a:r>
            <a:endParaRPr lang="ru-RU" smtClean="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Заголовок 1"/>
          <p:cNvSpPr>
            <a:spLocks noGrp="1"/>
          </p:cNvSpPr>
          <p:nvPr>
            <p:ph type="title"/>
          </p:nvPr>
        </p:nvSpPr>
        <p:spPr>
          <a:xfrm>
            <a:off x="500063" y="0"/>
            <a:ext cx="8229600" cy="1143000"/>
          </a:xfrm>
        </p:spPr>
        <p:txBody>
          <a:bodyPr/>
          <a:lstStyle/>
          <a:p>
            <a:pPr eaLnBrk="1" hangingPunct="1"/>
            <a:r>
              <a:rPr lang="ru-RU" sz="2800" smtClean="0">
                <a:solidFill>
                  <a:srgbClr val="00B050"/>
                </a:solidFill>
                <a:latin typeface="Times New Roman" pitchFamily="18" charset="0"/>
                <a:cs typeface="Times New Roman" pitchFamily="18" charset="0"/>
              </a:rPr>
              <a:t>Итак, несколько простых правил, зная которые, вы можете обезопасить себя:</a:t>
            </a:r>
          </a:p>
        </p:txBody>
      </p:sp>
      <p:sp>
        <p:nvSpPr>
          <p:cNvPr id="4" name="Скругленный прямоугольник 3"/>
          <p:cNvSpPr/>
          <p:nvPr/>
        </p:nvSpPr>
        <p:spPr>
          <a:xfrm>
            <a:off x="785786" y="1214422"/>
            <a:ext cx="2428892" cy="1571636"/>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Не берите с собой объемных сумок или рюкзаков – с ними сложно двигаться в толпе</a:t>
            </a:r>
          </a:p>
        </p:txBody>
      </p:sp>
      <p:sp>
        <p:nvSpPr>
          <p:cNvPr id="5" name="Скругленный прямоугольник 4"/>
          <p:cNvSpPr/>
          <p:nvPr/>
        </p:nvSpPr>
        <p:spPr>
          <a:xfrm>
            <a:off x="3286116" y="1214422"/>
            <a:ext cx="2357454" cy="1571636"/>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Ваша одежда и обувь должны быть удобными</a:t>
            </a:r>
          </a:p>
        </p:txBody>
      </p:sp>
      <p:sp>
        <p:nvSpPr>
          <p:cNvPr id="6" name="Скругленный прямоугольник 5"/>
          <p:cNvSpPr/>
          <p:nvPr/>
        </p:nvSpPr>
        <p:spPr>
          <a:xfrm>
            <a:off x="5715008" y="1214422"/>
            <a:ext cx="3071834" cy="1571636"/>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Если на билете не указано место, старайтесь сесть поближе к выходу и подальше от центрального прохода</a:t>
            </a:r>
          </a:p>
        </p:txBody>
      </p:sp>
      <p:sp>
        <p:nvSpPr>
          <p:cNvPr id="7" name="Скругленный прямоугольник 6"/>
          <p:cNvSpPr/>
          <p:nvPr/>
        </p:nvSpPr>
        <p:spPr>
          <a:xfrm>
            <a:off x="3214678" y="2857496"/>
            <a:ext cx="2428892" cy="1928826"/>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Если возможны беспорядки, постарайтесь выйти из зала, не дожидаясь конца представления</a:t>
            </a:r>
          </a:p>
        </p:txBody>
      </p:sp>
      <p:sp>
        <p:nvSpPr>
          <p:cNvPr id="8" name="Скругленный прямоугольник 7"/>
          <p:cNvSpPr/>
          <p:nvPr/>
        </p:nvSpPr>
        <p:spPr>
          <a:xfrm>
            <a:off x="5715008" y="2857496"/>
            <a:ext cx="3071834" cy="1928826"/>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Выбравшись из толпы, постарайтесь вновь не попасть в давку на остановке транспорта, выбирайте более безопасный маршрут</a:t>
            </a:r>
          </a:p>
        </p:txBody>
      </p:sp>
      <p:sp>
        <p:nvSpPr>
          <p:cNvPr id="9" name="Скругленный прямоугольник 8"/>
          <p:cNvSpPr/>
          <p:nvPr/>
        </p:nvSpPr>
        <p:spPr>
          <a:xfrm>
            <a:off x="785786" y="2857496"/>
            <a:ext cx="2357454" cy="1928826"/>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Зайдя в кинотеатр иди на дискотеку, обязательно посмотрите, где расположены эвакуационные выходы</a:t>
            </a:r>
          </a:p>
        </p:txBody>
      </p:sp>
      <p:sp>
        <p:nvSpPr>
          <p:cNvPr id="10" name="Скругленный прямоугольник 9"/>
          <p:cNvSpPr/>
          <p:nvPr/>
        </p:nvSpPr>
        <p:spPr>
          <a:xfrm>
            <a:off x="785786" y="4857760"/>
            <a:ext cx="2428892" cy="1714512"/>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Не пытайтесь спасти свои вещи – жизнь несоизмеримо дороже их!</a:t>
            </a:r>
          </a:p>
        </p:txBody>
      </p:sp>
      <p:sp>
        <p:nvSpPr>
          <p:cNvPr id="11" name="Скругленный прямоугольник 10"/>
          <p:cNvSpPr/>
          <p:nvPr/>
        </p:nvSpPr>
        <p:spPr>
          <a:xfrm>
            <a:off x="3286116" y="4857760"/>
            <a:ext cx="2428892" cy="1714512"/>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Помните, ВО ВСЕХ ЗДАНИЯХ ЕСТЬ НЕСКОЛЬКО ЭВАКУАЦИОННЫХ ВЫХОДОВ!</a:t>
            </a:r>
          </a:p>
        </p:txBody>
      </p:sp>
      <p:sp>
        <p:nvSpPr>
          <p:cNvPr id="12" name="Скругленный прямоугольник 11"/>
          <p:cNvSpPr/>
          <p:nvPr/>
        </p:nvSpPr>
        <p:spPr>
          <a:xfrm>
            <a:off x="5786446" y="4857760"/>
            <a:ext cx="3000396" cy="1714512"/>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sz="1700" dirty="0">
                <a:latin typeface="Times New Roman" pitchFamily="18" charset="0"/>
                <a:cs typeface="Times New Roman" pitchFamily="18" charset="0"/>
              </a:rPr>
              <a:t>Помните, что в специальных местах есть огнетушители и другие средства борьбы с пожаром. Лучше научиться пользоваться ими заранее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6000" r="-16000"/>
          </a:stretch>
        </a:blipFill>
        <a:effectLst/>
      </p:bgPr>
    </p:bg>
    <p:spTree>
      <p:nvGrpSpPr>
        <p:cNvPr id="1" name=""/>
        <p:cNvGrpSpPr/>
        <p:nvPr/>
      </p:nvGrpSpPr>
      <p:grpSpPr>
        <a:xfrm>
          <a:off x="0" y="0"/>
          <a:ext cx="0" cy="0"/>
          <a:chOff x="0" y="0"/>
          <a:chExt cx="0" cy="0"/>
        </a:xfrm>
      </p:grpSpPr>
      <p:sp>
        <p:nvSpPr>
          <p:cNvPr id="37890" name="Заголовок 1"/>
          <p:cNvSpPr>
            <a:spLocks noGrp="1"/>
          </p:cNvSpPr>
          <p:nvPr>
            <p:ph type="title"/>
          </p:nvPr>
        </p:nvSpPr>
        <p:spPr>
          <a:xfrm>
            <a:off x="500063" y="2571750"/>
            <a:ext cx="8229600" cy="1143000"/>
          </a:xfrm>
        </p:spPr>
        <p:txBody>
          <a:bodyPr/>
          <a:lstStyle/>
          <a:p>
            <a:pPr eaLnBrk="1" hangingPunct="1"/>
            <a:r>
              <a:rPr lang="ru-RU" sz="11000" b="1" smtClean="0">
                <a:latin typeface="Times New Roman" pitchFamily="18" charset="0"/>
                <a:cs typeface="Times New Roman" pitchFamily="18" charset="0"/>
              </a:rPr>
              <a:t>Легковой автомобиль</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8914" name="Содержимое 2"/>
          <p:cNvSpPr>
            <a:spLocks noGrp="1"/>
          </p:cNvSpPr>
          <p:nvPr>
            <p:ph idx="1"/>
          </p:nvPr>
        </p:nvSpPr>
        <p:spPr>
          <a:xfrm>
            <a:off x="428625" y="857250"/>
            <a:ext cx="8229600" cy="5626100"/>
          </a:xfrm>
        </p:spPr>
        <p:txBody>
          <a:bodyPr/>
          <a:lstStyle/>
          <a:p>
            <a:pPr algn="just" eaLnBrk="1" hangingPunct="1">
              <a:buFont typeface="Arial" charset="0"/>
              <a:buNone/>
            </a:pPr>
            <a:r>
              <a:rPr lang="ru-RU" sz="2000" smtClean="0">
                <a:latin typeface="Times New Roman" pitchFamily="18" charset="0"/>
                <a:cs typeface="Times New Roman" pitchFamily="18" charset="0"/>
              </a:rPr>
              <a:t>		</a:t>
            </a:r>
            <a:r>
              <a:rPr lang="ru-RU" sz="2800" smtClean="0">
                <a:latin typeface="Times New Roman" pitchFamily="18" charset="0"/>
                <a:cs typeface="Times New Roman" pitchFamily="18" charset="0"/>
              </a:rPr>
              <a:t>Легковой автомобиль  - быстрый и удобный вид транспорта. Но именно он чаще всего и попадает в аварии, особенно в городе. Помните: при аварии самое опасное место в автомобиле – рядом с водителем. Детям сидеть там запрещено. Напоминайте взрослым, сидящим впереди, чтобы они пристегивались ремнями безопасности. Если ремни есть на заднем сиденье, ими тоже надо обязательно пристегиваться. Если вы видите, что аварии не избежать, закройте голову руками и постарайтесь лечь на бок.</a:t>
            </a:r>
          </a:p>
          <a:p>
            <a:pPr algn="just" eaLnBrk="1" hangingPunct="1">
              <a:buFont typeface="Arial" charset="0"/>
              <a:buNone/>
            </a:pPr>
            <a:endParaRPr lang="ru-RU" sz="2000" smtClean="0">
              <a:latin typeface="Times New Roman" pitchFamily="18" charset="0"/>
              <a:cs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9938" name="Содержимое 2"/>
          <p:cNvSpPr>
            <a:spLocks noGrp="1"/>
          </p:cNvSpPr>
          <p:nvPr>
            <p:ph idx="1"/>
          </p:nvPr>
        </p:nvSpPr>
        <p:spPr>
          <a:xfrm>
            <a:off x="457200" y="500063"/>
            <a:ext cx="8229600" cy="5626100"/>
          </a:xfrm>
        </p:spPr>
        <p:txBody>
          <a:bodyPr/>
          <a:lstStyle/>
          <a:p>
            <a:pPr algn="just" eaLnBrk="1" hangingPunct="1">
              <a:buFont typeface="Arial" charset="0"/>
              <a:buNone/>
            </a:pPr>
            <a:r>
              <a:rPr lang="ru-RU" sz="2400" smtClean="0">
                <a:latin typeface="Times New Roman" pitchFamily="18" charset="0"/>
                <a:cs typeface="Times New Roman" pitchFamily="18" charset="0"/>
              </a:rPr>
              <a:t>		Если авария все же случилась, необходимо как можно быстрее выбраться из машины, ведь она может загореться (особенно если перевернулась). Если дверь открыть не получается, попробуйте разбить окно и выбраться через него.</a:t>
            </a:r>
          </a:p>
          <a:p>
            <a:pPr algn="just" eaLnBrk="1" hangingPunct="1">
              <a:buFont typeface="Arial" charset="0"/>
              <a:buNone/>
            </a:pPr>
            <a:r>
              <a:rPr lang="ru-RU" sz="2400" smtClean="0">
                <a:latin typeface="Times New Roman" pitchFamily="18" charset="0"/>
                <a:cs typeface="Times New Roman" pitchFamily="18" charset="0"/>
              </a:rPr>
              <a:t>		Если вы сами или кто-то не может выбраться из салона, вызовите спасателей по телефону </a:t>
            </a:r>
            <a:r>
              <a:rPr lang="ru-RU" smtClean="0">
                <a:solidFill>
                  <a:srgbClr val="FF0000"/>
                </a:solidFill>
                <a:latin typeface="Times New Roman" pitchFamily="18" charset="0"/>
                <a:cs typeface="Times New Roman" pitchFamily="18" charset="0"/>
              </a:rPr>
              <a:t>101</a:t>
            </a:r>
            <a:r>
              <a:rPr lang="ru-RU" sz="2400" smtClean="0">
                <a:latin typeface="Times New Roman" pitchFamily="18" charset="0"/>
                <a:cs typeface="Times New Roman" pitchFamily="18" charset="0"/>
              </a:rPr>
              <a:t>, инспекторов ГАИ по телефону </a:t>
            </a:r>
            <a:r>
              <a:rPr lang="ru-RU" smtClean="0">
                <a:solidFill>
                  <a:srgbClr val="0070C0"/>
                </a:solidFill>
                <a:latin typeface="Times New Roman" pitchFamily="18" charset="0"/>
                <a:cs typeface="Times New Roman" pitchFamily="18" charset="0"/>
              </a:rPr>
              <a:t>102</a:t>
            </a:r>
            <a:r>
              <a:rPr lang="ru-RU" sz="2400" smtClean="0">
                <a:latin typeface="Times New Roman" pitchFamily="18" charset="0"/>
                <a:cs typeface="Times New Roman" pitchFamily="18" charset="0"/>
              </a:rPr>
              <a:t>, скорую медицинскую помощь по телефону </a:t>
            </a:r>
            <a:r>
              <a:rPr lang="ru-RU" smtClean="0">
                <a:solidFill>
                  <a:schemeClr val="bg1"/>
                </a:solidFill>
                <a:latin typeface="Times New Roman" pitchFamily="18" charset="0"/>
                <a:cs typeface="Times New Roman" pitchFamily="18" charset="0"/>
              </a:rPr>
              <a:t>103</a:t>
            </a:r>
            <a:r>
              <a:rPr lang="ru-RU" sz="2400" smtClean="0">
                <a:latin typeface="Times New Roman" pitchFamily="18" charset="0"/>
                <a:cs typeface="Times New Roman" pitchFamily="18" charset="0"/>
              </a:rPr>
              <a:t>.</a:t>
            </a:r>
          </a:p>
        </p:txBody>
      </p:sp>
      <p:sp>
        <p:nvSpPr>
          <p:cNvPr id="4" name="Облако 3"/>
          <p:cNvSpPr/>
          <p:nvPr/>
        </p:nvSpPr>
        <p:spPr>
          <a:xfrm>
            <a:off x="3429000" y="4286250"/>
            <a:ext cx="5286375" cy="2357438"/>
          </a:xfrm>
          <a:prstGeom prst="cloud">
            <a:avLst/>
          </a:prstGeom>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ru-RU" sz="2800" dirty="0">
                <a:latin typeface="Times New Roman" pitchFamily="18" charset="0"/>
                <a:cs typeface="Times New Roman" pitchFamily="18" charset="0"/>
              </a:rPr>
              <a:t>ПОМНИТЕ, отвлекать водителя во время движения ОПАСНО!</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Содержимое 3"/>
          <p:cNvSpPr>
            <a:spLocks noGrp="1"/>
          </p:cNvSpPr>
          <p:nvPr>
            <p:ph idx="1"/>
          </p:nvPr>
        </p:nvSpPr>
        <p:spPr>
          <a:xfrm>
            <a:off x="428625" y="142875"/>
            <a:ext cx="8229600" cy="6715125"/>
          </a:xfrm>
        </p:spPr>
        <p:txBody>
          <a:bodyPr rtlCol="0">
            <a:normAutofit/>
          </a:bodyPr>
          <a:lstStyle/>
          <a:p>
            <a:pPr algn="just" eaLnBrk="1" fontAlgn="auto" hangingPunct="1">
              <a:spcAft>
                <a:spcPts val="0"/>
              </a:spcAft>
              <a:buFont typeface="Arial" pitchFamily="34" charset="0"/>
              <a:buNone/>
              <a:defRPr/>
            </a:pPr>
            <a:r>
              <a:rPr lang="ru-RU" dirty="0" smtClean="0"/>
              <a:t>	</a:t>
            </a:r>
            <a:r>
              <a:rPr lang="ru-RU" sz="2800" dirty="0" smtClean="0">
                <a:latin typeface="Times New Roman" pitchFamily="18" charset="0"/>
                <a:cs typeface="Times New Roman" pitchFamily="18" charset="0"/>
              </a:rPr>
              <a:t>Если вы стали свидетелем аварии, немедленно вызывайте </a:t>
            </a:r>
            <a:r>
              <a:rPr lang="ru-RU" sz="2800" dirty="0" smtClean="0">
                <a:solidFill>
                  <a:schemeClr val="tx2">
                    <a:lumMod val="60000"/>
                    <a:lumOff val="40000"/>
                  </a:schemeClr>
                </a:solidFill>
                <a:latin typeface="Times New Roman" pitchFamily="18" charset="0"/>
                <a:cs typeface="Times New Roman" pitchFamily="18" charset="0"/>
              </a:rPr>
              <a:t>сотрудников ГАИ </a:t>
            </a:r>
            <a:r>
              <a:rPr lang="ru-RU" sz="2800" dirty="0" smtClean="0">
                <a:latin typeface="Times New Roman" pitchFamily="18" charset="0"/>
                <a:cs typeface="Times New Roman" pitchFamily="18" charset="0"/>
              </a:rPr>
              <a:t>по телефону</a:t>
            </a:r>
          </a:p>
          <a:p>
            <a:pPr algn="just" eaLnBrk="1" fontAlgn="auto" hangingPunct="1">
              <a:spcAft>
                <a:spcPts val="0"/>
              </a:spcAft>
              <a:buFont typeface="Arial" pitchFamily="34" charset="0"/>
              <a:buNone/>
              <a:defRPr/>
            </a:pPr>
            <a:endParaRPr lang="ru-RU" sz="2800" dirty="0" smtClean="0">
              <a:latin typeface="Times New Roman" pitchFamily="18" charset="0"/>
              <a:cs typeface="Times New Roman" pitchFamily="18" charset="0"/>
            </a:endParaRPr>
          </a:p>
          <a:p>
            <a:pPr algn="just" eaLnBrk="1" fontAlgn="auto" hangingPunct="1">
              <a:spcAft>
                <a:spcPts val="0"/>
              </a:spcAft>
              <a:buFont typeface="Arial" pitchFamily="34" charset="0"/>
              <a:buNone/>
              <a:defRPr/>
            </a:pPr>
            <a:endParaRPr lang="ru-RU" sz="2800" dirty="0" smtClean="0">
              <a:latin typeface="Times New Roman" pitchFamily="18" charset="0"/>
              <a:cs typeface="Times New Roman" pitchFamily="18" charset="0"/>
            </a:endParaRP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Если же кто-то пострадал, не пытайтесь помочь ему самостоятельно, вызывайте </a:t>
            </a:r>
            <a:r>
              <a:rPr lang="ru-RU" sz="2800" b="1" dirty="0" smtClean="0">
                <a:solidFill>
                  <a:srgbClr val="FF0000"/>
                </a:solidFill>
                <a:latin typeface="Times New Roman" pitchFamily="18" charset="0"/>
                <a:cs typeface="Times New Roman" pitchFamily="18" charset="0"/>
              </a:rPr>
              <a:t>СПАСАТЕЛЕЙ</a:t>
            </a:r>
            <a:r>
              <a:rPr lang="ru-RU" sz="2800" dirty="0" smtClean="0">
                <a:latin typeface="Times New Roman" pitchFamily="18" charset="0"/>
                <a:cs typeface="Times New Roman" pitchFamily="18" charset="0"/>
              </a:rPr>
              <a:t> по телефону</a:t>
            </a:r>
          </a:p>
          <a:p>
            <a:pPr algn="just" eaLnBrk="1" fontAlgn="auto" hangingPunct="1">
              <a:spcAft>
                <a:spcPts val="0"/>
              </a:spcAft>
              <a:buFont typeface="Arial" pitchFamily="34" charset="0"/>
              <a:buNone/>
              <a:defRPr/>
            </a:pPr>
            <a:endParaRPr lang="ru-RU" sz="2800" dirty="0" smtClean="0">
              <a:latin typeface="Times New Roman" pitchFamily="18" charset="0"/>
              <a:cs typeface="Times New Roman" pitchFamily="18" charset="0"/>
            </a:endParaRP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И </a:t>
            </a:r>
            <a:r>
              <a:rPr lang="ru-RU" sz="2800" b="1" dirty="0" smtClean="0">
                <a:solidFill>
                  <a:schemeClr val="bg1"/>
                </a:solidFill>
                <a:latin typeface="Times New Roman" pitchFamily="18" charset="0"/>
                <a:cs typeface="Times New Roman" pitchFamily="18" charset="0"/>
              </a:rPr>
              <a:t>СКОРУЮ ПОМОЩЬ </a:t>
            </a:r>
            <a:r>
              <a:rPr lang="ru-RU" sz="2800" dirty="0" smtClean="0">
                <a:latin typeface="Times New Roman" pitchFamily="18" charset="0"/>
                <a:cs typeface="Times New Roman" pitchFamily="18" charset="0"/>
              </a:rPr>
              <a:t>по телефону </a:t>
            </a:r>
          </a:p>
          <a:p>
            <a:pPr algn="just" eaLnBrk="1" fontAlgn="auto" hangingPunct="1">
              <a:spcAft>
                <a:spcPts val="0"/>
              </a:spcAft>
              <a:buFont typeface="Arial" pitchFamily="34" charset="0"/>
              <a:buNone/>
              <a:defRPr/>
            </a:pPr>
            <a:endParaRPr lang="ru-RU" sz="2800" dirty="0" smtClean="0">
              <a:latin typeface="Times New Roman" pitchFamily="18" charset="0"/>
              <a:cs typeface="Times New Roman" pitchFamily="18" charset="0"/>
            </a:endParaRPr>
          </a:p>
          <a:p>
            <a:pPr algn="just" eaLnBrk="1" fontAlgn="auto" hangingPunct="1">
              <a:spcAft>
                <a:spcPts val="0"/>
              </a:spcAft>
              <a:buFont typeface="Arial" pitchFamily="34" charset="0"/>
              <a:buNone/>
              <a:defRPr/>
            </a:pPr>
            <a:endParaRPr lang="ru-RU" sz="2800" dirty="0" smtClean="0">
              <a:latin typeface="Times New Roman" pitchFamily="18" charset="0"/>
              <a:cs typeface="Times New Roman" pitchFamily="18" charset="0"/>
            </a:endParaRP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Постарайтесь узнать у пострадавшего, что болит, и сообщите об этом врачам</a:t>
            </a:r>
          </a:p>
        </p:txBody>
      </p:sp>
      <p:sp>
        <p:nvSpPr>
          <p:cNvPr id="5" name="Овал 4"/>
          <p:cNvSpPr/>
          <p:nvPr/>
        </p:nvSpPr>
        <p:spPr>
          <a:xfrm>
            <a:off x="2928938" y="1214438"/>
            <a:ext cx="3143250" cy="1000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8000" dirty="0">
                <a:latin typeface="Times New Roman" pitchFamily="18" charset="0"/>
                <a:cs typeface="Times New Roman" pitchFamily="18" charset="0"/>
              </a:rPr>
              <a:t> 102</a:t>
            </a:r>
          </a:p>
        </p:txBody>
      </p:sp>
      <p:sp>
        <p:nvSpPr>
          <p:cNvPr id="6" name="Овал 5"/>
          <p:cNvSpPr/>
          <p:nvPr/>
        </p:nvSpPr>
        <p:spPr>
          <a:xfrm>
            <a:off x="2928938" y="3071813"/>
            <a:ext cx="3143250" cy="100012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just" fontAlgn="auto">
              <a:spcBef>
                <a:spcPts val="0"/>
              </a:spcBef>
              <a:spcAft>
                <a:spcPts val="0"/>
              </a:spcAft>
              <a:defRPr/>
            </a:pPr>
            <a:r>
              <a:rPr lang="ru-RU" sz="8000" dirty="0">
                <a:latin typeface="Times New Roman" pitchFamily="18" charset="0"/>
                <a:cs typeface="Times New Roman" pitchFamily="18" charset="0"/>
              </a:rPr>
              <a:t> 101</a:t>
            </a:r>
          </a:p>
        </p:txBody>
      </p:sp>
      <p:sp>
        <p:nvSpPr>
          <p:cNvPr id="7" name="Овал 6"/>
          <p:cNvSpPr/>
          <p:nvPr/>
        </p:nvSpPr>
        <p:spPr>
          <a:xfrm>
            <a:off x="3000375" y="4572000"/>
            <a:ext cx="3143250" cy="1000125"/>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just" fontAlgn="auto">
              <a:spcBef>
                <a:spcPts val="0"/>
              </a:spcBef>
              <a:spcAft>
                <a:spcPts val="0"/>
              </a:spcAft>
              <a:defRPr/>
            </a:pPr>
            <a:r>
              <a:rPr lang="ru-RU" sz="8000" dirty="0">
                <a:latin typeface="Times New Roman" pitchFamily="18" charset="0"/>
                <a:cs typeface="Times New Roman" pitchFamily="18" charset="0"/>
              </a:rPr>
              <a:t> 103</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1986" name="Содержимое 2"/>
          <p:cNvSpPr>
            <a:spLocks noGrp="1"/>
          </p:cNvSpPr>
          <p:nvPr>
            <p:ph idx="1"/>
          </p:nvPr>
        </p:nvSpPr>
        <p:spPr>
          <a:xfrm>
            <a:off x="457200" y="428625"/>
            <a:ext cx="8229600" cy="6072188"/>
          </a:xfrm>
        </p:spPr>
        <p:txBody>
          <a:bodyPr/>
          <a:lstStyle/>
          <a:p>
            <a:pPr eaLnBrk="1" hangingPunct="1">
              <a:buFont typeface="Arial" charset="0"/>
              <a:buNone/>
            </a:pPr>
            <a:r>
              <a:rPr lang="ru-RU" smtClean="0"/>
              <a:t>	</a:t>
            </a:r>
            <a:r>
              <a:rPr lang="ru-RU" sz="2800" smtClean="0">
                <a:latin typeface="Times New Roman" pitchFamily="18" charset="0"/>
                <a:cs typeface="Times New Roman" pitchFamily="18" charset="0"/>
              </a:rPr>
              <a:t>	Если машина упала в воду, она может держаться на воде некоторое время, достаточное для того, чтобы выбраться наружу. Вылазьте через открытое окно, ведь при открывании двери машина резко начнет тонуть.</a:t>
            </a:r>
          </a:p>
          <a:p>
            <a:pPr eaLnBrk="1" hangingPunct="1">
              <a:buFont typeface="Arial" charset="0"/>
              <a:buNone/>
            </a:pPr>
            <a:r>
              <a:rPr lang="ru-RU" sz="2800" smtClean="0">
                <a:latin typeface="Times New Roman" pitchFamily="18" charset="0"/>
                <a:cs typeface="Times New Roman" pitchFamily="18" charset="0"/>
              </a:rPr>
              <a:t>		При погружении на дно с закрытыми окнами и дверьми воздуха в салоне хватит на несколько минут. Сделайте несколько глубоких вдохов и выдохов, избавьтесь от лишней одежды. Выбирайтесь из машины через дверь или окно при заполнении машины водой наполовину, иначе вам помешает открыть дверь поток воды, идущей в салон</a:t>
            </a:r>
            <a:endParaRPr lang="ru-RU" sz="2800"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1000" r="-11000"/>
          </a:stretch>
        </a:blipFill>
        <a:effectLst/>
      </p:bgPr>
    </p:bg>
    <p:spTree>
      <p:nvGrpSpPr>
        <p:cNvPr id="1" name=""/>
        <p:cNvGrpSpPr/>
        <p:nvPr/>
      </p:nvGrpSpPr>
      <p:grpSpPr>
        <a:xfrm>
          <a:off x="0" y="0"/>
          <a:ext cx="0" cy="0"/>
          <a:chOff x="0" y="0"/>
          <a:chExt cx="0" cy="0"/>
        </a:xfrm>
      </p:grpSpPr>
      <p:sp>
        <p:nvSpPr>
          <p:cNvPr id="48130" name="Заголовок 1"/>
          <p:cNvSpPr>
            <a:spLocks noGrp="1"/>
          </p:cNvSpPr>
          <p:nvPr>
            <p:ph type="title"/>
          </p:nvPr>
        </p:nvSpPr>
        <p:spPr>
          <a:xfrm>
            <a:off x="500063" y="2714625"/>
            <a:ext cx="8229600" cy="1143000"/>
          </a:xfrm>
        </p:spPr>
        <p:txBody>
          <a:bodyPr/>
          <a:lstStyle/>
          <a:p>
            <a:pPr eaLnBrk="1" hangingPunct="1"/>
            <a:r>
              <a:rPr lang="ru-RU" sz="9600" b="1" smtClean="0">
                <a:solidFill>
                  <a:srgbClr val="FF0000"/>
                </a:solidFill>
                <a:latin typeface="Times New Roman" pitchFamily="18" charset="0"/>
                <a:cs typeface="Times New Roman" pitchFamily="18" charset="0"/>
              </a:rPr>
              <a:t>Опасности в природе</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DDEBCF"/>
            </a:gs>
            <a:gs pos="50000">
              <a:srgbClr val="9CB86E"/>
            </a:gs>
            <a:gs pos="100000">
              <a:srgbClr val="156B13"/>
            </a:gs>
          </a:gsLst>
          <a:lin ang="5400000"/>
        </a:gradFill>
        <a:effectLst/>
      </p:bgPr>
    </p:bg>
    <p:spTree>
      <p:nvGrpSpPr>
        <p:cNvPr id="1" name=""/>
        <p:cNvGrpSpPr/>
        <p:nvPr/>
      </p:nvGrpSpPr>
      <p:grpSpPr>
        <a:xfrm>
          <a:off x="0" y="0"/>
          <a:ext cx="0" cy="0"/>
          <a:chOff x="0" y="0"/>
          <a:chExt cx="0" cy="0"/>
        </a:xfrm>
      </p:grpSpPr>
      <p:sp>
        <p:nvSpPr>
          <p:cNvPr id="49154" name="Заголовок 1"/>
          <p:cNvSpPr>
            <a:spLocks noGrp="1"/>
          </p:cNvSpPr>
          <p:nvPr>
            <p:ph type="title"/>
          </p:nvPr>
        </p:nvSpPr>
        <p:spPr>
          <a:xfrm>
            <a:off x="500063" y="2643188"/>
            <a:ext cx="8229600" cy="1143000"/>
          </a:xfrm>
        </p:spPr>
        <p:txBody>
          <a:bodyPr/>
          <a:lstStyle/>
          <a:p>
            <a:pPr eaLnBrk="1" hangingPunct="1"/>
            <a:r>
              <a:rPr lang="ru-RU" sz="6600" smtClean="0">
                <a:latin typeface="Times New Roman" pitchFamily="18" charset="0"/>
                <a:cs typeface="Times New Roman" pitchFamily="18" charset="0"/>
              </a:rPr>
              <a:t>Электробезопасность на природе</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DDEBCF"/>
            </a:gs>
            <a:gs pos="50000">
              <a:srgbClr val="9CB86E"/>
            </a:gs>
            <a:gs pos="100000">
              <a:srgbClr val="156B13"/>
            </a:gs>
          </a:gsLst>
          <a:lin ang="5400000"/>
        </a:gradFill>
        <a:effectLst/>
      </p:bgPr>
    </p:bg>
    <p:spTree>
      <p:nvGrpSpPr>
        <p:cNvPr id="1" name=""/>
        <p:cNvGrpSpPr/>
        <p:nvPr/>
      </p:nvGrpSpPr>
      <p:grpSpPr>
        <a:xfrm>
          <a:off x="0" y="0"/>
          <a:ext cx="0" cy="0"/>
          <a:chOff x="0" y="0"/>
          <a:chExt cx="0" cy="0"/>
        </a:xfrm>
      </p:grpSpPr>
      <p:sp>
        <p:nvSpPr>
          <p:cNvPr id="50178" name="Содержимое 2"/>
          <p:cNvSpPr>
            <a:spLocks noGrp="1"/>
          </p:cNvSpPr>
          <p:nvPr>
            <p:ph idx="1"/>
          </p:nvPr>
        </p:nvSpPr>
        <p:spPr>
          <a:xfrm>
            <a:off x="457200" y="500063"/>
            <a:ext cx="8229600" cy="5626100"/>
          </a:xfrm>
        </p:spPr>
        <p:txBody>
          <a:bodyPr/>
          <a:lstStyle/>
          <a:p>
            <a:pPr algn="just" eaLnBrk="1" hangingPunct="1">
              <a:buFont typeface="Arial" charset="0"/>
              <a:buNone/>
            </a:pPr>
            <a:r>
              <a:rPr lang="ru-RU" smtClean="0"/>
              <a:t>	</a:t>
            </a:r>
            <a:r>
              <a:rPr lang="ru-RU" smtClean="0">
                <a:latin typeface="Times New Roman" pitchFamily="18" charset="0"/>
                <a:cs typeface="Times New Roman" pitchFamily="18" charset="0"/>
              </a:rPr>
              <a:t>	</a:t>
            </a:r>
            <a:r>
              <a:rPr lang="ru-RU" sz="2000" smtClean="0">
                <a:latin typeface="Times New Roman" pitchFamily="18" charset="0"/>
                <a:cs typeface="Times New Roman" pitchFamily="18" charset="0"/>
              </a:rPr>
              <a:t>Мы уже рассказывали вам, как опасно нарушать правила электробезопасности дома. Шутить с электричеством не стоит и на улице.  Для этого достаточно соблюдать </a:t>
            </a:r>
            <a:r>
              <a:rPr lang="ru-RU" sz="2000" b="1" smtClean="0">
                <a:solidFill>
                  <a:srgbClr val="0070C0"/>
                </a:solidFill>
                <a:latin typeface="Times New Roman" pitchFamily="18" charset="0"/>
                <a:cs typeface="Times New Roman" pitchFamily="18" charset="0"/>
              </a:rPr>
              <a:t>несколько простых правил</a:t>
            </a:r>
            <a:endParaRPr lang="ru-RU" sz="2000" b="1" smtClean="0">
              <a:solidFill>
                <a:srgbClr val="0070C0"/>
              </a:solidFill>
            </a:endParaRPr>
          </a:p>
        </p:txBody>
      </p:sp>
      <p:sp>
        <p:nvSpPr>
          <p:cNvPr id="4" name="Скругленный прямоугольник 3"/>
          <p:cNvSpPr/>
          <p:nvPr/>
        </p:nvSpPr>
        <p:spPr>
          <a:xfrm>
            <a:off x="857250" y="1785938"/>
            <a:ext cx="3714750" cy="1428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Нельзя трогать висящий или лежащий электрический провод – он может быть под напряжением!</a:t>
            </a:r>
          </a:p>
        </p:txBody>
      </p:sp>
      <p:sp>
        <p:nvSpPr>
          <p:cNvPr id="5" name="Скругленный прямоугольник 4"/>
          <p:cNvSpPr/>
          <p:nvPr/>
        </p:nvSpPr>
        <p:spPr>
          <a:xfrm>
            <a:off x="4643438" y="1785938"/>
            <a:ext cx="3714750" cy="1428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Не следует даже приближаться к лежащему проводу, особенно в сырую погоду, ведь электрический ток отлично проходит через влажную землю</a:t>
            </a:r>
          </a:p>
        </p:txBody>
      </p:sp>
      <p:sp>
        <p:nvSpPr>
          <p:cNvPr id="6" name="Скругленный прямоугольник 5"/>
          <p:cNvSpPr/>
          <p:nvPr/>
        </p:nvSpPr>
        <p:spPr>
          <a:xfrm>
            <a:off x="857250" y="3286125"/>
            <a:ext cx="3714750" cy="1428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Нельзя ходить по земле, держа в руках включенные в сеть электроприборы. Особенно опасно ходить босиком по влажной почве</a:t>
            </a:r>
          </a:p>
        </p:txBody>
      </p:sp>
      <p:sp>
        <p:nvSpPr>
          <p:cNvPr id="7" name="Скругленный прямоугольник 6"/>
          <p:cNvSpPr/>
          <p:nvPr/>
        </p:nvSpPr>
        <p:spPr>
          <a:xfrm>
            <a:off x="4643438" y="3286125"/>
            <a:ext cx="3714750" cy="1428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Ни в коем случае не влезайте в трансформаторные будки! На них неспроста есть таблички, предупреждающие об опасности!</a:t>
            </a:r>
          </a:p>
        </p:txBody>
      </p:sp>
      <p:sp>
        <p:nvSpPr>
          <p:cNvPr id="8" name="Скругленный прямоугольник 7"/>
          <p:cNvSpPr/>
          <p:nvPr/>
        </p:nvSpPr>
        <p:spPr>
          <a:xfrm>
            <a:off x="857250" y="4786313"/>
            <a:ext cx="7500938" cy="1571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latin typeface="Times New Roman" pitchFamily="18" charset="0"/>
                <a:cs typeface="Times New Roman" pitchFamily="18" charset="0"/>
              </a:rPr>
              <a:t>Лучше не находиться под линиями электропередачи, в особенности длительное время. Не надо пытаться снимать с них воздушных змеев и другие зацепившиеся за провода предметы. Скорее можно получить </a:t>
            </a:r>
            <a:r>
              <a:rPr lang="ru-RU" dirty="0" err="1">
                <a:latin typeface="Times New Roman" pitchFamily="18" charset="0"/>
                <a:cs typeface="Times New Roman" pitchFamily="18" charset="0"/>
              </a:rPr>
              <a:t>электротравму</a:t>
            </a:r>
            <a:r>
              <a:rPr lang="ru-RU" dirty="0">
                <a:latin typeface="Times New Roman" pitchFamily="18" charset="0"/>
                <a:cs typeface="Times New Roman" pitchFamily="18" charset="0"/>
              </a:rPr>
              <a:t>, чем достать зацепившийся за провода предмет. И чрезвычайно опасно забираться на опоры линий электропередачи</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right)">
                                      <p:cBhvr>
                                        <p:cTn id="15" dur="500"/>
                                        <p:tgtEl>
                                          <p:spTgt spid="5">
                                            <p:bg/>
                                          </p:spTgt>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righ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right)">
                                      <p:cBhvr>
                                        <p:cTn id="31" dur="500"/>
                                        <p:tgtEl>
                                          <p:spTgt spid="7">
                                            <p:bg/>
                                          </p:spTgt>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righ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down)">
                                      <p:cBhvr>
                                        <p:cTn id="39" dur="500"/>
                                        <p:tgtEl>
                                          <p:spTgt spid="8">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down)">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animBg="1"/>
      <p:bldP spid="5" grpId="0" uiExpand="1" build="allAtOnce" animBg="1"/>
      <p:bldP spid="6" grpId="0" uiExpand="1" build="allAtOnce" animBg="1"/>
      <p:bldP spid="7" grpId="0" uiExpand="1" build="allAtOnce" animBg="1"/>
      <p:bldP spid="8" grpId="0" uiExpand="1"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362" name="Содержимое 2"/>
          <p:cNvSpPr>
            <a:spLocks noGrp="1"/>
          </p:cNvSpPr>
          <p:nvPr>
            <p:ph idx="1"/>
          </p:nvPr>
        </p:nvSpPr>
        <p:spPr>
          <a:xfrm>
            <a:off x="457200" y="571500"/>
            <a:ext cx="8229600" cy="5554663"/>
          </a:xfrm>
        </p:spPr>
        <p:txBody>
          <a:bodyPr/>
          <a:lstStyle/>
          <a:p>
            <a:pPr algn="just" eaLnBrk="1" hangingPunct="1">
              <a:buFont typeface="Arial" charset="0"/>
              <a:buNone/>
            </a:pPr>
            <a:r>
              <a:rPr lang="ru-RU" smtClean="0"/>
              <a:t>		Слова «чрезвычайная ситуация» мы слышим, к сожалению, довольно часто – по телевизору, радио, от друзей и знакомых, попавших ненароком в беду. А что же такое, собственно, «чрезвычайная ситуация»(ЧС)? Попросту говоря, это опасность или крупная неприятность, которая настигает или подстерегает нас (или целую группу людей, население деревни, города, страны), угрожает их жизни и здоровью</a:t>
            </a:r>
          </a:p>
        </p:txBody>
      </p:sp>
    </p:spTree>
  </p:cSld>
  <p:clrMapOvr>
    <a:overrideClrMapping bg1="lt1" tx1="dk1" bg2="lt2" tx2="dk2" accent1="accent1" accent2="accent2" accent3="accent3" accent4="accent4" accent5="accent5" accent6="accent6" hlink="hlink" folHlink="folHlink"/>
  </p:clrMapOvr>
  <p:transition>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2000" r="-12000"/>
          </a:stretch>
        </a:blipFill>
        <a:effectLst/>
      </p:bgPr>
    </p:bg>
    <p:spTree>
      <p:nvGrpSpPr>
        <p:cNvPr id="1" name=""/>
        <p:cNvGrpSpPr/>
        <p:nvPr/>
      </p:nvGrpSpPr>
      <p:grpSpPr>
        <a:xfrm>
          <a:off x="0" y="0"/>
          <a:ext cx="0" cy="0"/>
          <a:chOff x="0" y="0"/>
          <a:chExt cx="0" cy="0"/>
        </a:xfrm>
      </p:grpSpPr>
      <p:sp>
        <p:nvSpPr>
          <p:cNvPr id="51202" name="Заголовок 1"/>
          <p:cNvSpPr>
            <a:spLocks noGrp="1"/>
          </p:cNvSpPr>
          <p:nvPr>
            <p:ph type="title"/>
          </p:nvPr>
        </p:nvSpPr>
        <p:spPr>
          <a:xfrm>
            <a:off x="428625" y="1214438"/>
            <a:ext cx="8229600" cy="1143000"/>
          </a:xfrm>
        </p:spPr>
        <p:txBody>
          <a:bodyPr/>
          <a:lstStyle/>
          <a:p>
            <a:pPr eaLnBrk="1" hangingPunct="1"/>
            <a:r>
              <a:rPr lang="ru-RU" sz="6600" b="1" smtClean="0">
                <a:solidFill>
                  <a:schemeClr val="bg1"/>
                </a:solidFill>
                <a:latin typeface="Times New Roman" pitchFamily="18" charset="0"/>
                <a:cs typeface="Times New Roman" pitchFamily="18" charset="0"/>
              </a:rPr>
              <a:t>Если вы заблудились в лесу</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4000"/>
            <a:lum/>
          </a:blip>
          <a:srcRect/>
          <a:stretch>
            <a:fillRect l="-11000" r="-11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50"/>
            <a:ext cx="8229600" cy="6072188"/>
          </a:xfrm>
        </p:spPr>
        <p:txBody>
          <a:bodyPr rtlCol="0">
            <a:normAutofit fontScale="92500" lnSpcReduction="10000"/>
          </a:bodyPr>
          <a:lstStyle/>
          <a:p>
            <a:pPr algn="just" eaLnBrk="1" fontAlgn="auto" hangingPunct="1">
              <a:spcAft>
                <a:spcPts val="0"/>
              </a:spcAft>
              <a:buFont typeface="Arial" pitchFamily="34" charset="0"/>
              <a:buNone/>
              <a:defRPr/>
            </a:pPr>
            <a:r>
              <a:rPr lang="ru-RU" dirty="0" smtClean="0"/>
              <a:t>		</a:t>
            </a:r>
            <a:r>
              <a:rPr lang="ru-RU" sz="2800" dirty="0" smtClean="0">
                <a:latin typeface="Times New Roman" pitchFamily="18" charset="0"/>
                <a:cs typeface="Times New Roman" pitchFamily="18" charset="0"/>
              </a:rPr>
              <a:t>Первое правило – не паникуйте! Вспомните приметы пройденного пути. Если есть</a:t>
            </a:r>
            <a:r>
              <a:rPr lang="en-US" sz="2800"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возможность – влезьте на возвышенное место и осмотритесь. Прислушайтесь: шум поезда, гудки автомобилей и другие звуки помогут вам сориентироваться. К людям могут вывести лесная дорога, тропинка или просека. Если найти дорогу все же не получилось, постарайтесь выйти на поляну или любую открытую местность и ждите помощи.</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Если вы решили разжечь костер, то делайте это на открытой поляне вдалеке от деревьев. Зажигайте сначала мелкие сухие веточки. Если покидаете место стоянки, ОБЯЗАТЕЛЬНО ЗАТУШИТЕ КОСТЕР!</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Главное правило: ходите на прогулку или в поход только со взрослыми!</a:t>
            </a:r>
            <a:endParaRPr lang="ru-RU" sz="2800" dirty="0">
              <a:latin typeface="Times New Roman" pitchFamily="18" charset="0"/>
              <a:cs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2000" r="-12000"/>
          </a:stretch>
        </a:blipFill>
        <a:effectLst/>
      </p:bgPr>
    </p:bg>
    <p:spTree>
      <p:nvGrpSpPr>
        <p:cNvPr id="1" name=""/>
        <p:cNvGrpSpPr/>
        <p:nvPr/>
      </p:nvGrpSpPr>
      <p:grpSpPr>
        <a:xfrm>
          <a:off x="0" y="0"/>
          <a:ext cx="0" cy="0"/>
          <a:chOff x="0" y="0"/>
          <a:chExt cx="0" cy="0"/>
        </a:xfrm>
      </p:grpSpPr>
      <p:sp>
        <p:nvSpPr>
          <p:cNvPr id="53250" name="Заголовок 1"/>
          <p:cNvSpPr>
            <a:spLocks noGrp="1"/>
          </p:cNvSpPr>
          <p:nvPr>
            <p:ph type="title"/>
          </p:nvPr>
        </p:nvSpPr>
        <p:spPr>
          <a:xfrm>
            <a:off x="428625" y="785813"/>
            <a:ext cx="8229600" cy="1143000"/>
          </a:xfrm>
        </p:spPr>
        <p:txBody>
          <a:bodyPr/>
          <a:lstStyle/>
          <a:p>
            <a:pPr eaLnBrk="1" hangingPunct="1"/>
            <a:r>
              <a:rPr lang="ru-RU" sz="4800" b="1" smtClean="0">
                <a:solidFill>
                  <a:schemeClr val="bg1"/>
                </a:solidFill>
                <a:latin typeface="Times New Roman" pitchFamily="18" charset="0"/>
                <a:cs typeface="Times New Roman" pitchFamily="18" charset="0"/>
              </a:rPr>
              <a:t>Если вы попали под грозу</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2000" r="-12000"/>
          </a:stretch>
        </a:blipFill>
        <a:effectLst/>
      </p:bgPr>
    </p:bg>
    <p:spTree>
      <p:nvGrpSpPr>
        <p:cNvPr id="1" name=""/>
        <p:cNvGrpSpPr/>
        <p:nvPr/>
      </p:nvGrpSpPr>
      <p:grpSpPr>
        <a:xfrm>
          <a:off x="0" y="0"/>
          <a:ext cx="0" cy="0"/>
          <a:chOff x="0" y="0"/>
          <a:chExt cx="0" cy="0"/>
        </a:xfrm>
      </p:grpSpPr>
      <p:sp>
        <p:nvSpPr>
          <p:cNvPr id="7" name="Содержимое 6"/>
          <p:cNvSpPr>
            <a:spLocks noGrp="1"/>
          </p:cNvSpPr>
          <p:nvPr>
            <p:ph idx="1"/>
          </p:nvPr>
        </p:nvSpPr>
        <p:spPr>
          <a:xfrm>
            <a:off x="457200" y="428625"/>
            <a:ext cx="8229600" cy="6215063"/>
          </a:xfrm>
        </p:spPr>
        <p:txBody>
          <a:bodyPr rtlCol="0">
            <a:normAutofit fontScale="92500" lnSpcReduction="20000"/>
          </a:bodyPr>
          <a:lstStyle/>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Если собирается гроза, а вы находитесь в лесу, на берегу реки или в поле, лучше всего поспешить домой. Но если непогода застала вас на открытой местности, помните, что молния чаще всего поражает возвышающийся над местностью предмет. Поэтому во время грозы нужно избегать холмов и курганов. Опасно находиться рядом с массивным металлическим предметом. Ни в коем случае не прячьтесь от грозы под деревом, особенно отдельно растущим и высоким. Лучше переждать грозу стоя или присев, как можно меньше касаясь земли, в низине.</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Во время грозы может возникнуть шаровая молния – светящийся шар, обладающий большой энергией. Контакт с ней приводит к сильному электрическому удару. Если рядом с вами появилась шаровая молния, надо удаляться от нее очень медленно и стараться быть подальше от металлических предметов.</a:t>
            </a:r>
            <a:endParaRPr lang="ru-RU" sz="2800" dirty="0">
              <a:latin typeface="Times New Roman" pitchFamily="18" charset="0"/>
              <a:cs typeface="Times New Roman" pitchFamily="18" charset="0"/>
            </a:endParaRPr>
          </a:p>
        </p:txBody>
      </p:sp>
      <p:sp>
        <p:nvSpPr>
          <p:cNvPr id="8" name="Облако 7"/>
          <p:cNvSpPr/>
          <p:nvPr/>
        </p:nvSpPr>
        <p:spPr>
          <a:xfrm>
            <a:off x="3643313" y="0"/>
            <a:ext cx="5214937" cy="3357563"/>
          </a:xfrm>
          <a:prstGeom prst="cloud">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ru-RU" sz="2400" b="1" dirty="0">
                <a:latin typeface="Times New Roman" pitchFamily="18" charset="0"/>
                <a:cs typeface="Times New Roman" pitchFamily="18" charset="0"/>
              </a:rPr>
              <a:t>Купаться во время грозы опасно – ваша голова будет самым «возвышенным» предметом над поверхностью воды!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mph" presetSubtype="1" grpId="1" nodeType="clickEffect">
                                  <p:stCondLst>
                                    <p:cond delay="0"/>
                                  </p:stCondLst>
                                  <p:childTnLst>
                                    <p:set>
                                      <p:cBhvr override="childStyle">
                                        <p:cTn id="12" dur="indefinite"/>
                                        <p:tgtEl>
                                          <p:spTgt spid="8"/>
                                        </p:tgtEl>
                                        <p:attrNameLst>
                                          <p:attrName>style.fontStyle</p:attrName>
                                        </p:attrNameLst>
                                      </p:cBhvr>
                                      <p:to>
                                        <p:strVal val="normal"/>
                                      </p:to>
                                    </p:set>
                                    <p:set>
                                      <p:cBhvr override="childStyle">
                                        <p:cTn id="13" dur="indefinite"/>
                                        <p:tgtEl>
                                          <p:spTgt spid="8"/>
                                        </p:tgtEl>
                                        <p:attrNameLst>
                                          <p:attrName>style.fontWeight</p:attrName>
                                        </p:attrNameLst>
                                      </p:cBhvr>
                                      <p:to>
                                        <p:strVal val="bold"/>
                                      </p:to>
                                    </p:set>
                                    <p:set>
                                      <p:cBhvr override="childStyle">
                                        <p:cTn id="14" dur="indefinite"/>
                                        <p:tgtEl>
                                          <p:spTgt spid="8"/>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298" name="Заголовок 1"/>
          <p:cNvSpPr>
            <a:spLocks noGrp="1"/>
          </p:cNvSpPr>
          <p:nvPr>
            <p:ph type="title"/>
          </p:nvPr>
        </p:nvSpPr>
        <p:spPr>
          <a:xfrm>
            <a:off x="500063" y="1285875"/>
            <a:ext cx="8229600" cy="1143000"/>
          </a:xfrm>
        </p:spPr>
        <p:txBody>
          <a:bodyPr/>
          <a:lstStyle/>
          <a:p>
            <a:pPr eaLnBrk="1" hangingPunct="1"/>
            <a:r>
              <a:rPr lang="ru-RU" sz="5400" b="1" smtClean="0">
                <a:latin typeface="Times New Roman" pitchFamily="18" charset="0"/>
                <a:cs typeface="Times New Roman" pitchFamily="18" charset="0"/>
              </a:rPr>
              <a:t>Если провалился под лед</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25"/>
            <a:ext cx="8229600" cy="5697538"/>
          </a:xfrm>
        </p:spPr>
        <p:txBody>
          <a:bodyPr rtlCol="0">
            <a:normAutofit fontScale="92500" lnSpcReduction="20000"/>
          </a:bodyPr>
          <a:lstStyle/>
          <a:p>
            <a:pPr algn="just" eaLnBrk="1" fontAlgn="auto" hangingPunct="1">
              <a:spcAft>
                <a:spcPts val="0"/>
              </a:spcAft>
              <a:buFont typeface="Arial" pitchFamily="34" charset="0"/>
              <a:buNone/>
              <a:defRPr/>
            </a:pPr>
            <a:r>
              <a:rPr lang="ru-RU" dirty="0" smtClean="0"/>
              <a:t>		</a:t>
            </a:r>
            <a:r>
              <a:rPr lang="ru-RU" sz="2800" dirty="0" smtClean="0">
                <a:latin typeface="Times New Roman" pitchFamily="18" charset="0"/>
                <a:cs typeface="Times New Roman" pitchFamily="18" charset="0"/>
              </a:rPr>
              <a:t>Если вы провалились под лед, старайтесь передвигаться к тому краю полыньи, откуда идет течение – это гарантия того, что вас не затянет под лед. Добравшись до края полыньи, попытайтесь побольше высунуться из воды, чтобы лечь грудью на край и забросить ногу на лед. Если лед выдержал, осторожно перевернитесь на спину и медленно ползите к берегу.</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Если на ваших глазах кто-то провалился под лед, сразу же вызывайте спасателей по телефону 101!</a:t>
            </a:r>
            <a:r>
              <a:rPr lang="ru-RU" sz="2800" dirty="0" smtClean="0">
                <a:latin typeface="Times New Roman" pitchFamily="18" charset="0"/>
                <a:cs typeface="Times New Roman" pitchFamily="18" charset="0"/>
              </a:rPr>
              <a:t> Затем, лежа на берегу, постарайтесь дотянуться до него длинным предметом (палкой, веткой или шарфом), и вытащить из проруби. Ни в коем случае не ступайте на лед сами!</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Помните: </a:t>
            </a:r>
            <a:r>
              <a:rPr lang="ru-RU" sz="2800" b="1" dirty="0" smtClean="0">
                <a:latin typeface="Times New Roman" pitchFamily="18" charset="0"/>
                <a:cs typeface="Times New Roman" pitchFamily="18" charset="0"/>
              </a:rPr>
              <a:t>ХОДИТЬ ПО ЛЬДУ, НЕ ЗНАЯ ЕГО ТОЛЩИНЫ И КРЕПОСТИ, ОПАСНО!</a:t>
            </a:r>
            <a:endParaRPr lang="ru-RU"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7346" name="Заголовок 1"/>
          <p:cNvSpPr>
            <a:spLocks noGrp="1"/>
          </p:cNvSpPr>
          <p:nvPr>
            <p:ph type="title"/>
          </p:nvPr>
        </p:nvSpPr>
        <p:spPr>
          <a:xfrm>
            <a:off x="571500" y="2643188"/>
            <a:ext cx="8229600" cy="1143000"/>
          </a:xfrm>
        </p:spPr>
        <p:txBody>
          <a:bodyPr/>
          <a:lstStyle/>
          <a:p>
            <a:pPr eaLnBrk="1" hangingPunct="1"/>
            <a:r>
              <a:rPr lang="ru-RU" sz="9600" b="1" smtClean="0">
                <a:latin typeface="Times New Roman" pitchFamily="18" charset="0"/>
                <a:cs typeface="Times New Roman" pitchFamily="18" charset="0"/>
              </a:rPr>
              <a:t>Пожар в лесу</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000" r="-1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625" y="0"/>
            <a:ext cx="8229600" cy="4714875"/>
          </a:xfrm>
        </p:spPr>
        <p:txBody>
          <a:bodyPr rtlCol="0">
            <a:normAutofit fontScale="92500"/>
          </a:bodyPr>
          <a:lstStyle/>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a:t>
            </a:r>
            <a:r>
              <a:rPr lang="ru-RU" sz="2400" dirty="0" smtClean="0">
                <a:solidFill>
                  <a:schemeClr val="bg1"/>
                </a:solidFill>
                <a:latin typeface="Times New Roman" pitchFamily="18" charset="0"/>
                <a:cs typeface="Times New Roman" pitchFamily="18" charset="0"/>
              </a:rPr>
              <a:t>После пожара в лесу мало что может уцелеть: гибнут и животные, и растения, уничтожается то, что создано человеком. Пожары вредят окружающей среде, от дыма и огня могут пострадать близлежащие постройки и даже целые деревни.</a:t>
            </a:r>
          </a:p>
          <a:p>
            <a:pPr algn="just" eaLnBrk="1" fontAlgn="auto" hangingPunct="1">
              <a:spcAft>
                <a:spcPts val="0"/>
              </a:spcAft>
              <a:buFont typeface="Arial" pitchFamily="34" charset="0"/>
              <a:buNone/>
              <a:defRPr/>
            </a:pPr>
            <a:r>
              <a:rPr lang="ru-RU" sz="2400" dirty="0" smtClean="0">
                <a:solidFill>
                  <a:schemeClr val="bg1"/>
                </a:solidFill>
                <a:latin typeface="Times New Roman" pitchFamily="18" charset="0"/>
                <a:cs typeface="Times New Roman" pitchFamily="18" charset="0"/>
              </a:rPr>
              <a:t>		Главная причина пожаров в лесу – неосторожное обращение с огнем посетителей леса. Разжечь его просто (для этого достаточно даже спички или окурка), а вот потушить – тяжелейшая работа для десятков, сотен, а порой и тысяч людей.</a:t>
            </a:r>
          </a:p>
          <a:p>
            <a:pPr algn="just" eaLnBrk="1" fontAlgn="auto" hangingPunct="1">
              <a:spcAft>
                <a:spcPts val="0"/>
              </a:spcAft>
              <a:buFont typeface="Arial" pitchFamily="34" charset="0"/>
              <a:buNone/>
              <a:defRPr/>
            </a:pPr>
            <a:r>
              <a:rPr lang="ru-RU" sz="2400" dirty="0" smtClean="0">
                <a:solidFill>
                  <a:schemeClr val="bg1"/>
                </a:solidFill>
                <a:latin typeface="Times New Roman" pitchFamily="18" charset="0"/>
                <a:cs typeface="Times New Roman" pitchFamily="18" charset="0"/>
              </a:rPr>
              <a:t>		Если вы оказались в горящем лесу, уходите из опасной зоны не по ветру, а под углом к его направлению, иначе огонь и дым будут все время преследовать вас. Не следует входить в задымленную зону. Постарайтесь предупредить взрослых о надвигающейся беде.</a:t>
            </a:r>
            <a:endParaRPr lang="ru-RU" sz="2400"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5000" b="-5000"/>
          </a:stretch>
        </a:blipFill>
        <a:effectLst/>
      </p:bgPr>
    </p:bg>
    <p:spTree>
      <p:nvGrpSpPr>
        <p:cNvPr id="1" name=""/>
        <p:cNvGrpSpPr/>
        <p:nvPr/>
      </p:nvGrpSpPr>
      <p:grpSpPr>
        <a:xfrm>
          <a:off x="0" y="0"/>
          <a:ext cx="0" cy="0"/>
          <a:chOff x="0" y="0"/>
          <a:chExt cx="0" cy="0"/>
        </a:xfrm>
      </p:grpSpPr>
      <p:sp>
        <p:nvSpPr>
          <p:cNvPr id="59394" name="Заголовок 1"/>
          <p:cNvSpPr>
            <a:spLocks noGrp="1"/>
          </p:cNvSpPr>
          <p:nvPr>
            <p:ph type="title"/>
          </p:nvPr>
        </p:nvSpPr>
        <p:spPr>
          <a:xfrm>
            <a:off x="428625" y="0"/>
            <a:ext cx="8229600" cy="1143000"/>
          </a:xfrm>
        </p:spPr>
        <p:txBody>
          <a:bodyPr/>
          <a:lstStyle/>
          <a:p>
            <a:pPr eaLnBrk="1" hangingPunct="1"/>
            <a:r>
              <a:rPr lang="ru-RU" b="1" smtClean="0">
                <a:latin typeface="Times New Roman" pitchFamily="18" charset="0"/>
                <a:cs typeface="Times New Roman" pitchFamily="18" charset="0"/>
              </a:rPr>
              <a:t>Сильная жара</a:t>
            </a:r>
          </a:p>
        </p:txBody>
      </p:sp>
      <p:sp>
        <p:nvSpPr>
          <p:cNvPr id="3" name="Содержимое 2"/>
          <p:cNvSpPr>
            <a:spLocks noGrp="1"/>
          </p:cNvSpPr>
          <p:nvPr>
            <p:ph idx="1"/>
          </p:nvPr>
        </p:nvSpPr>
        <p:spPr>
          <a:xfrm>
            <a:off x="457200" y="1071563"/>
            <a:ext cx="8229600" cy="5357812"/>
          </a:xfrm>
        </p:spPr>
        <p:txBody>
          <a:bodyPr rtlCol="0">
            <a:normAutofit fontScale="92500" lnSpcReduction="10000"/>
          </a:bodyPr>
          <a:lstStyle/>
          <a:p>
            <a:pPr algn="just" eaLnBrk="1" fontAlgn="auto" hangingPunct="1">
              <a:spcAft>
                <a:spcPts val="0"/>
              </a:spcAft>
              <a:buFont typeface="Arial" pitchFamily="34" charset="0"/>
              <a:buNone/>
              <a:defRPr/>
            </a:pPr>
            <a:r>
              <a:rPr lang="ru-RU" dirty="0" smtClean="0"/>
              <a:t>	</a:t>
            </a:r>
            <a:r>
              <a:rPr lang="ru-RU" dirty="0" smtClean="0">
                <a:solidFill>
                  <a:srgbClr val="FF0000"/>
                </a:solidFill>
              </a:rPr>
              <a:t>	</a:t>
            </a:r>
            <a:r>
              <a:rPr lang="ru-RU" sz="2800" dirty="0" smtClean="0">
                <a:latin typeface="Times New Roman" pitchFamily="18" charset="0"/>
                <a:cs typeface="Times New Roman" pitchFamily="18" charset="0"/>
              </a:rPr>
              <a:t>Солнце – это не только источник жизни на Земле, но и источник повышенной опасности для человека. Главная опасность – перегревание, которое может произойти, если вы перележали на пляже или просто перегуляли под солнцем без головного убора или в неподходящей одежде. Оно может вызвать тепловой удар или нарушение работы сердца.</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Для того, чтобы избежать этой неприятности, не находитесь долгое время под солнцем, одевайте кепку или панаму, светлую одежду, пейте больше воды, употребляйте чуть больше соли.</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Симптомы перегревания: покраснение кожи, сухость во рту, жажда, иногда даже потеря сознания, остановка дыхания и сердца</a:t>
            </a:r>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shadeToTitle="1">
        <a:gradFill rotWithShape="1">
          <a:gsLst>
            <a:gs pos="0">
              <a:srgbClr val="FF0000"/>
            </a:gs>
            <a:gs pos="7001">
              <a:srgbClr val="E6E6E6"/>
            </a:gs>
            <a:gs pos="32001">
              <a:srgbClr val="7D8496"/>
            </a:gs>
            <a:gs pos="47000">
              <a:srgbClr val="E6E6E6"/>
            </a:gs>
            <a:gs pos="85001">
              <a:srgbClr val="7D8496"/>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60418" name="Заголовок 1"/>
          <p:cNvSpPr>
            <a:spLocks noGrp="1"/>
          </p:cNvSpPr>
          <p:nvPr>
            <p:ph type="title"/>
          </p:nvPr>
        </p:nvSpPr>
        <p:spPr>
          <a:xfrm>
            <a:off x="571500" y="2643188"/>
            <a:ext cx="8229600" cy="1143000"/>
          </a:xfrm>
        </p:spPr>
        <p:txBody>
          <a:bodyPr/>
          <a:lstStyle/>
          <a:p>
            <a:pPr eaLnBrk="1" hangingPunct="1"/>
            <a:r>
              <a:rPr lang="ru-RU" sz="5400" b="1" smtClean="0"/>
              <a:t>Основы оказания первой медицинской помощи</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386" name="Содержимое 4"/>
          <p:cNvSpPr>
            <a:spLocks noGrp="1"/>
          </p:cNvSpPr>
          <p:nvPr>
            <p:ph idx="1"/>
          </p:nvPr>
        </p:nvSpPr>
        <p:spPr>
          <a:xfrm>
            <a:off x="457200" y="357188"/>
            <a:ext cx="8229600" cy="6000750"/>
          </a:xfrm>
        </p:spPr>
        <p:txBody>
          <a:bodyPr/>
          <a:lstStyle/>
          <a:p>
            <a:pPr algn="just" eaLnBrk="1" hangingPunct="1">
              <a:lnSpc>
                <a:spcPct val="90000"/>
              </a:lnSpc>
              <a:buFont typeface="Arial" charset="0"/>
              <a:buNone/>
            </a:pPr>
            <a:r>
              <a:rPr lang="ru-RU" smtClean="0"/>
              <a:t>	</a:t>
            </a:r>
            <a:r>
              <a:rPr lang="ru-RU" sz="2800" smtClean="0"/>
              <a:t>	</a:t>
            </a:r>
            <a:r>
              <a:rPr lang="ru-RU" sz="2400" smtClean="0">
                <a:latin typeface="Times New Roman" pitchFamily="18" charset="0"/>
                <a:cs typeface="Times New Roman" pitchFamily="18" charset="0"/>
              </a:rPr>
              <a:t>Несмотря на успехи науки и техники, мы часто бываем бессильны перед бедствиями – землетрясениями, ураганами, наводнениями и другими грозными явлениями природы. Бывало, они уносили тысячи и даже сотни тысяч жизней людей! Случаются аварии на заводах и фабриках, перерастающие в настоящие катастрофы. Происходят аварии на дорогах, в воздухе и на воде.</a:t>
            </a:r>
          </a:p>
          <a:p>
            <a:pPr algn="just" eaLnBrk="1" hangingPunct="1">
              <a:lnSpc>
                <a:spcPct val="90000"/>
              </a:lnSpc>
              <a:buFont typeface="Arial" charset="0"/>
              <a:buNone/>
            </a:pPr>
            <a:r>
              <a:rPr lang="ru-RU" sz="2400" smtClean="0">
                <a:latin typeface="Times New Roman" pitchFamily="18" charset="0"/>
                <a:cs typeface="Times New Roman" pitchFamily="18" charset="0"/>
              </a:rPr>
              <a:t>		В повседневной жизни мы тоже можем столкнуться с чрезвычайной ситуацией.  Иногда она касается многих людей, а иногда – только нас и наших близких. Это пожар, утечка газа, затопление в квартире или на даче и многое-многое другое.</a:t>
            </a:r>
          </a:p>
          <a:p>
            <a:pPr algn="just" eaLnBrk="1" hangingPunct="1">
              <a:lnSpc>
                <a:spcPct val="90000"/>
              </a:lnSpc>
              <a:buFont typeface="Arial" charset="0"/>
              <a:buNone/>
            </a:pPr>
            <a:r>
              <a:rPr lang="ru-RU" sz="2400" smtClean="0">
                <a:latin typeface="Times New Roman" pitchFamily="18" charset="0"/>
                <a:cs typeface="Times New Roman" pitchFamily="18" charset="0"/>
              </a:rPr>
              <a:t>		Чтобы не растеряться, суметь помочь себе и окружающим людям, победить опасность важно знать основные правила спасения, или </a:t>
            </a:r>
            <a:r>
              <a:rPr lang="ru-RU" sz="2400" smtClean="0">
                <a:solidFill>
                  <a:srgbClr val="00B050"/>
                </a:solidFill>
                <a:latin typeface="Times New Roman" pitchFamily="18" charset="0"/>
                <a:cs typeface="Times New Roman" pitchFamily="18" charset="0"/>
              </a:rPr>
              <a:t>ФОРМУЛУ БЕЗОПАСНОСТИ</a:t>
            </a:r>
            <a:r>
              <a:rPr lang="ru-RU" sz="2400" smtClean="0">
                <a:latin typeface="Times New Roman" pitchFamily="18" charset="0"/>
                <a:cs typeface="Times New Roman" pitchFamily="18" charset="0"/>
              </a:rPr>
              <a:t>, которая заключается в том, что нужно:</a:t>
            </a:r>
          </a:p>
        </p:txBody>
      </p:sp>
    </p:spTree>
  </p:cSld>
  <p:clrMapOvr>
    <a:overrideClrMapping bg1="lt1" tx1="dk1" bg2="lt2" tx2="dk2" accent1="accent1" accent2="accent2" accent3="accent3" accent4="accent4" accent5="accent5" accent6="accent6" hlink="hlink" folHlink="folHlink"/>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0000"/>
            </a:gs>
            <a:gs pos="7001">
              <a:srgbClr val="E6E6E6"/>
            </a:gs>
            <a:gs pos="32001">
              <a:srgbClr val="7D8496"/>
            </a:gs>
            <a:gs pos="47000">
              <a:srgbClr val="E6E6E6"/>
            </a:gs>
            <a:gs pos="85001">
              <a:srgbClr val="7D8496"/>
            </a:gs>
            <a:gs pos="100000">
              <a:srgbClr val="E6E6E6"/>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285875"/>
            <a:ext cx="8229600" cy="5357813"/>
          </a:xfrm>
        </p:spPr>
        <p:txBody>
          <a:bodyPr rtlCol="0">
            <a:normAutofit lnSpcReduction="10000"/>
          </a:bodyPr>
          <a:lstStyle/>
          <a:p>
            <a:pPr algn="just" eaLnBrk="1" fontAlgn="auto" hangingPunct="1">
              <a:spcAft>
                <a:spcPts val="0"/>
              </a:spcAft>
              <a:buFont typeface="Arial" pitchFamily="34" charset="0"/>
              <a:buNone/>
              <a:defRPr/>
            </a:pPr>
            <a:r>
              <a:rPr lang="ru-RU" dirty="0" smtClean="0"/>
              <a:t>		</a:t>
            </a:r>
            <a:r>
              <a:rPr lang="ru-RU" dirty="0" smtClean="0">
                <a:latin typeface="Times New Roman" pitchFamily="18" charset="0"/>
                <a:cs typeface="Times New Roman" pitchFamily="18" charset="0"/>
              </a:rPr>
              <a:t>Первая медицинская помощь – это только временная мера при несчастном случае. Ее нужно оказать для того, чтобы спасти жизнь пострадавшего человека, избежать дополнительных травм и облегчить его страдания до приезда врачей. Знать и уметь правильно оказать первую медицинскую помощь крайне важно, ведь в большинстве случаев от того, насколько вовремя и правильно она оказана, зависит жизнь пострадавшего</a:t>
            </a:r>
            <a:endParaRPr lang="ru-RU"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shadeToTitle="1">
        <a:gradFill rotWithShape="1">
          <a:gsLst>
            <a:gs pos="0">
              <a:srgbClr val="FF0000"/>
            </a:gs>
            <a:gs pos="7001">
              <a:srgbClr val="E6E6E6"/>
            </a:gs>
            <a:gs pos="32001">
              <a:srgbClr val="7D8496"/>
            </a:gs>
            <a:gs pos="47000">
              <a:srgbClr val="E6E6E6"/>
            </a:gs>
            <a:gs pos="85001">
              <a:srgbClr val="7D8496"/>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62466" name="Заголовок 1"/>
          <p:cNvSpPr>
            <a:spLocks noGrp="1"/>
          </p:cNvSpPr>
          <p:nvPr>
            <p:ph type="title"/>
          </p:nvPr>
        </p:nvSpPr>
        <p:spPr/>
        <p:txBody>
          <a:bodyPr/>
          <a:lstStyle/>
          <a:p>
            <a:pPr eaLnBrk="1" hangingPunct="1"/>
            <a:r>
              <a:rPr lang="ru-RU" b="1" smtClean="0">
                <a:latin typeface="Times New Roman" pitchFamily="18" charset="0"/>
                <a:cs typeface="Times New Roman" pitchFamily="18" charset="0"/>
              </a:rPr>
              <a:t>   Если из раны идет кровь</a:t>
            </a:r>
          </a:p>
        </p:txBody>
      </p:sp>
      <p:sp>
        <p:nvSpPr>
          <p:cNvPr id="3" name="Содержимое 2"/>
          <p:cNvSpPr>
            <a:spLocks noGrp="1"/>
          </p:cNvSpPr>
          <p:nvPr>
            <p:ph idx="1"/>
          </p:nvPr>
        </p:nvSpPr>
        <p:spPr/>
        <p:txBody>
          <a:bodyPr rtlCol="0">
            <a:normAutofit fontScale="92500" lnSpcReduction="20000"/>
          </a:bodyPr>
          <a:lstStyle/>
          <a:p>
            <a:pPr algn="just" eaLnBrk="1" fontAlgn="auto" hangingPunct="1">
              <a:spcAft>
                <a:spcPts val="0"/>
              </a:spcAft>
              <a:buFont typeface="Arial" pitchFamily="34" charset="0"/>
              <a:buNone/>
              <a:defRPr/>
            </a:pPr>
            <a:r>
              <a:rPr lang="ru-RU" dirty="0" smtClean="0"/>
              <a:t>		</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Трудно представить себе человека, который ни разу не порезался или не видел синяка на своем теле. Если ты поранился, нужно постараться остановить кровотечение, сильно прижав рану.</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Не забывай, что после остановки кровотечения необходимо обработать прилегающую к ране поверхность кожи йодом и наложить на рану стерильную повязку.</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В случае сильного кровотечения нужно обязательно вызвать «Скорую помощь» и рассказать врачу, как произошел несчастный случай, какие меры были приняты. </a:t>
            </a:r>
            <a:endParaRPr lang="ru-R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shadeToTitle="1">
        <a:gradFill rotWithShape="1">
          <a:gsLst>
            <a:gs pos="0">
              <a:srgbClr val="FF0000"/>
            </a:gs>
            <a:gs pos="7001">
              <a:srgbClr val="E6E6E6"/>
            </a:gs>
            <a:gs pos="32001">
              <a:srgbClr val="7D8496"/>
            </a:gs>
            <a:gs pos="47000">
              <a:srgbClr val="E6E6E6"/>
            </a:gs>
            <a:gs pos="85001">
              <a:srgbClr val="7D8496"/>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63490" name="Заголовок 1"/>
          <p:cNvSpPr>
            <a:spLocks noGrp="1"/>
          </p:cNvSpPr>
          <p:nvPr>
            <p:ph type="title"/>
          </p:nvPr>
        </p:nvSpPr>
        <p:spPr>
          <a:xfrm>
            <a:off x="428625" y="2571750"/>
            <a:ext cx="8229600" cy="1143000"/>
          </a:xfrm>
        </p:spPr>
        <p:txBody>
          <a:bodyPr/>
          <a:lstStyle/>
          <a:p>
            <a:pPr eaLnBrk="1" hangingPunct="1"/>
            <a:r>
              <a:rPr lang="ru-RU" sz="3600" b="1" smtClean="0">
                <a:latin typeface="Times New Roman" pitchFamily="18" charset="0"/>
                <a:cs typeface="Times New Roman" pitchFamily="18" charset="0"/>
              </a:rPr>
              <a:t>ПЕРВАЯ МЕДИЦИНСКАЯ ПОМОЩЬ ПРИ ТЕРМИЧЕСКИХ И ХИМИЧЕСКИХ ОЖОГАХ</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0000"/>
            </a:gs>
            <a:gs pos="7001">
              <a:srgbClr val="E6E6E6"/>
            </a:gs>
            <a:gs pos="32001">
              <a:srgbClr val="7D8496"/>
            </a:gs>
            <a:gs pos="47000">
              <a:srgbClr val="E6E6E6"/>
            </a:gs>
            <a:gs pos="85001">
              <a:srgbClr val="7D8496"/>
            </a:gs>
            <a:gs pos="100000">
              <a:srgbClr val="E6E6E6"/>
            </a:gs>
          </a:gsLst>
          <a:path path="rect">
            <a:fillToRect l="100000" t="100000"/>
          </a:path>
        </a:gra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500"/>
            <a:ext cx="8229600" cy="5786438"/>
          </a:xfrm>
        </p:spPr>
        <p:txBody>
          <a:bodyPr rtlCol="0">
            <a:normAutofit fontScale="92500"/>
          </a:bodyPr>
          <a:lstStyle/>
          <a:p>
            <a:pPr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Причиной ожога может быть не только огонь, но и кипяток, пар, раскаленный предмет, ядовитые вещества (кислоты, щелочи, фосфор и некоторые другие). Чаще случаются ожоги рук, ног, глаз, реже – туловища и головы. Чем больше ожог, тем глубже повреждения, тем большую опасность он представляет.</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Если загорелась одежда, надо погасить пламя и снять ее. Одежду нужно не стаскивать, а разрезать на части и освобождать от нее пострадавшего. Если в каких–то местах одежда прилипла к коже, не отдирайте ее. Всю поверхность ожога закройте сухой чистой повязкой. Если на руках есть кольца, браслеты, часы, снимите их.</a:t>
            </a:r>
            <a:endParaRPr lang="ru-RU" sz="2800" dirty="0">
              <a:latin typeface="Times New Roman" pitchFamily="18" charset="0"/>
              <a:cs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shadeToTitle="1">
        <a:gradFill rotWithShape="1">
          <a:gsLst>
            <a:gs pos="0">
              <a:srgbClr val="FF0000"/>
            </a:gs>
            <a:gs pos="7001">
              <a:srgbClr val="E6E6E6"/>
            </a:gs>
            <a:gs pos="32001">
              <a:srgbClr val="7D8496"/>
            </a:gs>
            <a:gs pos="47000">
              <a:srgbClr val="E6E6E6"/>
            </a:gs>
            <a:gs pos="85001">
              <a:srgbClr val="7D8496"/>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88"/>
            <a:ext cx="8229600" cy="6500812"/>
          </a:xfrm>
        </p:spPr>
        <p:txBody>
          <a:bodyPr rtlCol="0">
            <a:normAutofit fontScale="55000" lnSpcReduction="20000"/>
          </a:bodyPr>
          <a:lstStyle/>
          <a:p>
            <a:pPr eaLnBrk="1" fontAlgn="auto" hangingPunct="1">
              <a:spcAft>
                <a:spcPts val="0"/>
              </a:spcAft>
              <a:buFont typeface="Arial" pitchFamily="34" charset="0"/>
              <a:buNone/>
              <a:defRPr/>
            </a:pPr>
            <a:r>
              <a:rPr lang="ru-RU" dirty="0" smtClean="0"/>
              <a:t>	</a:t>
            </a:r>
            <a:r>
              <a:rPr lang="ru-RU" sz="2800" dirty="0" smtClean="0">
                <a:latin typeface="Times New Roman" pitchFamily="18" charset="0"/>
                <a:cs typeface="Times New Roman" pitchFamily="18" charset="0"/>
              </a:rPr>
              <a:t>	</a:t>
            </a:r>
            <a:r>
              <a:rPr lang="ru-RU" sz="3600" dirty="0" smtClean="0">
                <a:solidFill>
                  <a:srgbClr val="FF0000"/>
                </a:solidFill>
                <a:latin typeface="Times New Roman" pitchFamily="18" charset="0"/>
                <a:cs typeface="Times New Roman" pitchFamily="18" charset="0"/>
              </a:rPr>
              <a:t>Помните что НЕЛЬЗЯ:</a:t>
            </a:r>
          </a:p>
          <a:p>
            <a:pPr eaLnBrk="1" fontAlgn="auto" hangingPunct="1">
              <a:lnSpc>
                <a:spcPts val="3000"/>
              </a:lnSpc>
              <a:spcAft>
                <a:spcPts val="0"/>
              </a:spcAft>
              <a:buFont typeface="Arial" pitchFamily="34" charset="0"/>
              <a:buChar char="•"/>
              <a:defRPr/>
            </a:pPr>
            <a:r>
              <a:rPr lang="ru-RU" sz="3600" dirty="0" smtClean="0">
                <a:latin typeface="Times New Roman" pitchFamily="18" charset="0"/>
                <a:cs typeface="Times New Roman" pitchFamily="18" charset="0"/>
              </a:rPr>
              <a:t>прикасаться к ожогу руками;</a:t>
            </a:r>
            <a:endParaRPr lang="ru-RU" sz="3600" dirty="0">
              <a:latin typeface="Times New Roman" pitchFamily="18" charset="0"/>
              <a:cs typeface="Times New Roman" pitchFamily="18" charset="0"/>
            </a:endParaRPr>
          </a:p>
          <a:p>
            <a:pPr algn="just" eaLnBrk="1" fontAlgn="auto" hangingPunct="1">
              <a:lnSpc>
                <a:spcPts val="3000"/>
              </a:lnSpc>
              <a:spcAft>
                <a:spcPts val="0"/>
              </a:spcAft>
              <a:buFont typeface="Arial" pitchFamily="34" charset="0"/>
              <a:buChar char="•"/>
              <a:defRPr/>
            </a:pPr>
            <a:r>
              <a:rPr lang="ru-RU" sz="3600" dirty="0" smtClean="0">
                <a:latin typeface="Times New Roman" pitchFamily="18" charset="0"/>
                <a:cs typeface="Times New Roman" pitchFamily="18" charset="0"/>
              </a:rPr>
              <a:t>вскрывать волдыри, возникающие на коже, и отслаивать кожу;</a:t>
            </a:r>
          </a:p>
          <a:p>
            <a:pPr algn="just" eaLnBrk="1" fontAlgn="auto" hangingPunct="1">
              <a:lnSpc>
                <a:spcPts val="3000"/>
              </a:lnSpc>
              <a:spcAft>
                <a:spcPts val="0"/>
              </a:spcAft>
              <a:buFont typeface="Arial" pitchFamily="34" charset="0"/>
              <a:buChar char="•"/>
              <a:defRPr/>
            </a:pPr>
            <a:r>
              <a:rPr lang="ru-RU" sz="3600" dirty="0" smtClean="0">
                <a:latin typeface="Times New Roman" pitchFamily="18" charset="0"/>
                <a:cs typeface="Times New Roman" pitchFamily="18" charset="0"/>
              </a:rPr>
              <a:t>обрабатывать йодом, зеленкой и другими жидкостями образовывающуюся на месте лопнувшего волдыря рану;</a:t>
            </a:r>
          </a:p>
          <a:p>
            <a:pPr algn="just" eaLnBrk="1" fontAlgn="auto" hangingPunct="1">
              <a:lnSpc>
                <a:spcPts val="3000"/>
              </a:lnSpc>
              <a:spcAft>
                <a:spcPts val="0"/>
              </a:spcAft>
              <a:buFont typeface="Arial" pitchFamily="34" charset="0"/>
              <a:buChar char="•"/>
              <a:defRPr/>
            </a:pPr>
            <a:r>
              <a:rPr lang="ru-RU" sz="3600" dirty="0" smtClean="0">
                <a:latin typeface="Times New Roman" pitchFamily="18" charset="0"/>
                <a:cs typeface="Times New Roman" pitchFamily="18" charset="0"/>
              </a:rPr>
              <a:t>накладывать на ожоги лейкопластырь.</a:t>
            </a:r>
          </a:p>
          <a:p>
            <a:pPr algn="just" eaLnBrk="1" fontAlgn="auto" hangingPunct="1">
              <a:lnSpc>
                <a:spcPts val="3000"/>
              </a:lnSpc>
              <a:spcAft>
                <a:spcPts val="0"/>
              </a:spcAft>
              <a:buFont typeface="Arial" pitchFamily="34" charset="0"/>
              <a:buNone/>
              <a:defRPr/>
            </a:pPr>
            <a:r>
              <a:rPr lang="ru-RU" sz="3600" dirty="0" smtClean="0">
                <a:latin typeface="Times New Roman" pitchFamily="18" charset="0"/>
                <a:cs typeface="Times New Roman" pitchFamily="18" charset="0"/>
              </a:rPr>
              <a:t>		 Если на обожженном участке кожи нет повреждений и волдырей, его нужно поместить под струю холодной воды не менее чем на 10 минут – до тех пор, пока боль не уменьшится. Прикройте ожог повязкой, дайте пострадавшему теплого питья, 1-2 таблетки анальгина.</a:t>
            </a:r>
          </a:p>
          <a:p>
            <a:pPr algn="just" eaLnBrk="1" fontAlgn="auto" hangingPunct="1">
              <a:lnSpc>
                <a:spcPts val="3000"/>
              </a:lnSpc>
              <a:spcAft>
                <a:spcPts val="0"/>
              </a:spcAft>
              <a:buFont typeface="Arial" pitchFamily="34" charset="0"/>
              <a:buNone/>
              <a:defRPr/>
            </a:pPr>
            <a:r>
              <a:rPr lang="ru-RU" sz="3600" dirty="0" smtClean="0">
                <a:latin typeface="Times New Roman" pitchFamily="18" charset="0"/>
                <a:cs typeface="Times New Roman" pitchFamily="18" charset="0"/>
              </a:rPr>
              <a:t>		При получении химического ожога сразу же промойте место, на которое попало вещество, большим количеством воды, </a:t>
            </a:r>
            <a:r>
              <a:rPr lang="ru-RU" sz="3600" b="1" dirty="0" smtClean="0">
                <a:latin typeface="Times New Roman" pitchFamily="18" charset="0"/>
                <a:cs typeface="Times New Roman" pitchFamily="18" charset="0"/>
              </a:rPr>
              <a:t>немедленно вызовите неотложную медицинскую помощь по телефону 103 </a:t>
            </a:r>
            <a:r>
              <a:rPr lang="ru-RU" sz="3600" dirty="0" smtClean="0">
                <a:latin typeface="Times New Roman" pitchFamily="18" charset="0"/>
                <a:cs typeface="Times New Roman" pitchFamily="18" charset="0"/>
              </a:rPr>
              <a:t>и сообщите кому-нибудь из взрослых.</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6562" name="Заголовок 1"/>
          <p:cNvSpPr>
            <a:spLocks noGrp="1"/>
          </p:cNvSpPr>
          <p:nvPr>
            <p:ph type="title"/>
          </p:nvPr>
        </p:nvSpPr>
        <p:spPr>
          <a:xfrm>
            <a:off x="500063" y="2428875"/>
            <a:ext cx="8229600" cy="1143000"/>
          </a:xfrm>
        </p:spPr>
        <p:txBody>
          <a:bodyPr/>
          <a:lstStyle/>
          <a:p>
            <a:pPr eaLnBrk="1" hangingPunct="1"/>
            <a:r>
              <a:rPr lang="ru-RU" sz="9600" b="1" smtClean="0">
                <a:solidFill>
                  <a:srgbClr val="FF0000"/>
                </a:solidFill>
                <a:latin typeface="Times New Roman" pitchFamily="18" charset="0"/>
                <a:cs typeface="Times New Roman" pitchFamily="18" charset="0"/>
              </a:rPr>
              <a:t>Если из носа течет кровь</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25"/>
            <a:ext cx="8229600" cy="5929313"/>
          </a:xfrm>
        </p:spPr>
        <p:txBody>
          <a:bodyPr rtlCol="0">
            <a:normAutofit fontScale="92500" lnSpcReduction="20000"/>
          </a:bodyPr>
          <a:lstStyle/>
          <a:p>
            <a:pPr algn="just" eaLnBrk="1" fontAlgn="auto" hangingPunct="1">
              <a:spcAft>
                <a:spcPts val="0"/>
              </a:spcAft>
              <a:buFont typeface="Arial" pitchFamily="34" charset="0"/>
              <a:buNone/>
              <a:defRPr/>
            </a:pPr>
            <a:r>
              <a:rPr lang="ru-RU" dirty="0" smtClean="0"/>
              <a:t>		</a:t>
            </a:r>
            <a:r>
              <a:rPr lang="ru-RU" sz="2800" dirty="0" smtClean="0">
                <a:latin typeface="Times New Roman" pitchFamily="18" charset="0"/>
                <a:cs typeface="Times New Roman" pitchFamily="18" charset="0"/>
              </a:rPr>
              <a:t>Кровь из носа может пойти и от удара, и даже внезапно без видимых причин. Внешне это выглядит намного страшнее, чем есть на самом деле.</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Если вдруг это случилось, спокойно сядьте, слегка наклоните голову назад. Рекомендуется наложить на переносицу холодный компресс (или смоченное в холодной воде полотенце, снег, лед и даже замороженные продукты из морозильника).</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Для остановки кровотечения сжимайте нос пальцами в течение 10 минут. При этом дышите через нос.</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Если не удается самостоятельно остановить кровотечение в течение получаса, или перед этим вы упали и сильно ударились головой, если вытекающая кровь смешана с прозрачной жидкостью срочно вызовите врача.</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a:t>
            </a:r>
            <a:endParaRPr lang="ru-RU"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34000" r="-34000"/>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85813" y="2071688"/>
            <a:ext cx="7772400" cy="1470025"/>
          </a:xfrm>
        </p:spPr>
        <p:txBody>
          <a:bodyPr rtlCol="0">
            <a:normAutofit fontScale="90000"/>
          </a:bodyPr>
          <a:lstStyle/>
          <a:p>
            <a:pPr eaLnBrk="1" fontAlgn="auto" hangingPunct="1">
              <a:spcAft>
                <a:spcPts val="0"/>
              </a:spcAft>
              <a:defRPr/>
            </a:pPr>
            <a:r>
              <a:rPr lang="ru-RU" b="1" dirty="0" smtClean="0">
                <a:solidFill>
                  <a:srgbClr val="FFFF00"/>
                </a:solidFill>
                <a:latin typeface="Times New Roman" pitchFamily="18" charset="0"/>
                <a:cs typeface="Times New Roman" pitchFamily="18" charset="0"/>
              </a:rPr>
              <a:t>МЕДИЦИНСКАЯ ПОМОЩЬ ПРИ ОТРАВЛЕНИИ СРЕДСТВАМИ БЫТОВОЙ ХИМИИ, ЛЕКАРСТВАМИ, РАСТЕНИЯМИ</a:t>
            </a:r>
            <a:endParaRPr lang="ru-RU" b="1"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4000"/>
            <a:lum/>
          </a:blip>
          <a:srcRect/>
          <a:stretch>
            <a:fillRect l="-34000" r="-34000"/>
          </a:stretch>
        </a:blipFill>
        <a:effectLst/>
      </p:bgPr>
    </p:bg>
    <p:spTree>
      <p:nvGrpSpPr>
        <p:cNvPr id="1" name=""/>
        <p:cNvGrpSpPr/>
        <p:nvPr/>
      </p:nvGrpSpPr>
      <p:grpSpPr>
        <a:xfrm>
          <a:off x="0" y="0"/>
          <a:ext cx="0" cy="0"/>
          <a:chOff x="0" y="0"/>
          <a:chExt cx="0" cy="0"/>
        </a:xfrm>
      </p:grpSpPr>
      <p:sp>
        <p:nvSpPr>
          <p:cNvPr id="69634" name="Содержимое 2"/>
          <p:cNvSpPr>
            <a:spLocks noGrp="1"/>
          </p:cNvSpPr>
          <p:nvPr>
            <p:ph idx="1"/>
          </p:nvPr>
        </p:nvSpPr>
        <p:spPr>
          <a:xfrm>
            <a:off x="457200" y="500063"/>
            <a:ext cx="8229600" cy="5786437"/>
          </a:xfrm>
        </p:spPr>
        <p:txBody>
          <a:bodyPr/>
          <a:lstStyle/>
          <a:p>
            <a:pPr eaLnBrk="1" hangingPunct="1">
              <a:buFont typeface="Arial" charset="0"/>
              <a:buNone/>
            </a:pPr>
            <a:r>
              <a:rPr lang="ru-RU" smtClean="0"/>
              <a:t>		</a:t>
            </a:r>
            <a:r>
              <a:rPr lang="ru-RU" sz="2800" smtClean="0">
                <a:solidFill>
                  <a:srgbClr val="FFFF99"/>
                </a:solidFill>
                <a:latin typeface="Times New Roman" pitchFamily="18" charset="0"/>
                <a:cs typeface="Times New Roman" pitchFamily="18" charset="0"/>
              </a:rPr>
              <a:t>Никогда не слушайте приятелей, предлагающих вам попробовать (потрогать или понюхать) неизвестные жидкость или вещество, съесть незнакомую ягоду. За минутное, легкомысленное любопытство вы рискуете расплатиться своим здоровьем и даже жизнью!</a:t>
            </a:r>
          </a:p>
          <a:p>
            <a:pPr eaLnBrk="1" hangingPunct="1">
              <a:buFont typeface="Arial" charset="0"/>
              <a:buNone/>
            </a:pPr>
            <a:r>
              <a:rPr lang="ru-RU" sz="2800" smtClean="0">
                <a:solidFill>
                  <a:srgbClr val="FFFF99"/>
                </a:solidFill>
                <a:latin typeface="Times New Roman" pitchFamily="18" charset="0"/>
                <a:cs typeface="Times New Roman" pitchFamily="18" charset="0"/>
              </a:rPr>
              <a:t>		Если вы почувствовали себя плохо после того, как попробовали неизвестное средство или растение, </a:t>
            </a:r>
            <a:r>
              <a:rPr lang="ru-RU" sz="2800" b="1" smtClean="0">
                <a:solidFill>
                  <a:srgbClr val="FFFF99"/>
                </a:solidFill>
                <a:latin typeface="Times New Roman" pitchFamily="18" charset="0"/>
                <a:cs typeface="Times New Roman" pitchFamily="18" charset="0"/>
              </a:rPr>
              <a:t>немедленно вызывайте неотложную медицинскую помощь по телефону 103! 	</a:t>
            </a:r>
            <a:r>
              <a:rPr lang="ru-RU" sz="2800" smtClean="0">
                <a:solidFill>
                  <a:srgbClr val="FFFF99"/>
                </a:solidFill>
                <a:latin typeface="Times New Roman" pitchFamily="18" charset="0"/>
                <a:cs typeface="Times New Roman" pitchFamily="18" charset="0"/>
              </a:rPr>
              <a:t>Расскажите врачам, что именно вы попробовали, покажите бутылочку или остатки средства.</a:t>
            </a:r>
            <a:endParaRPr lang="ru-RU" smtClean="0">
              <a:solidFill>
                <a:srgbClr val="FFFF99"/>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a:gradFill>
        <a:effectLst/>
      </p:bgPr>
    </p:bg>
    <p:spTree>
      <p:nvGrpSpPr>
        <p:cNvPr id="1" name=""/>
        <p:cNvGrpSpPr/>
        <p:nvPr/>
      </p:nvGrpSpPr>
      <p:grpSpPr>
        <a:xfrm>
          <a:off x="0" y="0"/>
          <a:ext cx="0" cy="0"/>
          <a:chOff x="0" y="0"/>
          <a:chExt cx="0" cy="0"/>
        </a:xfrm>
      </p:grpSpPr>
      <p:sp>
        <p:nvSpPr>
          <p:cNvPr id="70658" name="Заголовок 1"/>
          <p:cNvSpPr>
            <a:spLocks noGrp="1"/>
          </p:cNvSpPr>
          <p:nvPr>
            <p:ph type="title"/>
          </p:nvPr>
        </p:nvSpPr>
        <p:spPr>
          <a:xfrm>
            <a:off x="500063" y="2643188"/>
            <a:ext cx="8229600" cy="1143000"/>
          </a:xfrm>
        </p:spPr>
        <p:txBody>
          <a:bodyPr/>
          <a:lstStyle/>
          <a:p>
            <a:pPr eaLnBrk="1" hangingPunct="1"/>
            <a:r>
              <a:rPr lang="ru-RU" smtClean="0"/>
              <a:t>Помощь при сердечном приступе</a:t>
            </a:r>
          </a:p>
        </p:txBody>
      </p:sp>
      <p:sp>
        <p:nvSpPr>
          <p:cNvPr id="4" name="Сердце 3"/>
          <p:cNvSpPr/>
          <p:nvPr/>
        </p:nvSpPr>
        <p:spPr>
          <a:xfrm>
            <a:off x="6429356" y="0"/>
            <a:ext cx="2714644" cy="1714512"/>
          </a:xfrm>
          <a:prstGeom prst="hear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ru-RU"/>
          </a:p>
        </p:txBody>
      </p:sp>
      <p:sp>
        <p:nvSpPr>
          <p:cNvPr id="5" name="Полилиния 4"/>
          <p:cNvSpPr/>
          <p:nvPr/>
        </p:nvSpPr>
        <p:spPr>
          <a:xfrm>
            <a:off x="7659688" y="411163"/>
            <a:ext cx="163512" cy="1306512"/>
          </a:xfrm>
          <a:custGeom>
            <a:avLst/>
            <a:gdLst>
              <a:gd name="connsiteX0" fmla="*/ 117432 w 163413"/>
              <a:gd name="connsiteY0" fmla="*/ 0 h 1305919"/>
              <a:gd name="connsiteX1" fmla="*/ 8250 w 163413"/>
              <a:gd name="connsiteY1" fmla="*/ 95534 h 1305919"/>
              <a:gd name="connsiteX2" fmla="*/ 21897 w 163413"/>
              <a:gd name="connsiteY2" fmla="*/ 136478 h 1305919"/>
              <a:gd name="connsiteX3" fmla="*/ 35545 w 163413"/>
              <a:gd name="connsiteY3" fmla="*/ 204716 h 1305919"/>
              <a:gd name="connsiteX4" fmla="*/ 76488 w 163413"/>
              <a:gd name="connsiteY4" fmla="*/ 218364 h 1305919"/>
              <a:gd name="connsiteX5" fmla="*/ 117432 w 163413"/>
              <a:gd name="connsiteY5" fmla="*/ 245660 h 1305919"/>
              <a:gd name="connsiteX6" fmla="*/ 103784 w 163413"/>
              <a:gd name="connsiteY6" fmla="*/ 354842 h 1305919"/>
              <a:gd name="connsiteX7" fmla="*/ 62841 w 163413"/>
              <a:gd name="connsiteY7" fmla="*/ 368490 h 1305919"/>
              <a:gd name="connsiteX8" fmla="*/ 21897 w 163413"/>
              <a:gd name="connsiteY8" fmla="*/ 395785 h 1305919"/>
              <a:gd name="connsiteX9" fmla="*/ 49193 w 163413"/>
              <a:gd name="connsiteY9" fmla="*/ 518615 h 1305919"/>
              <a:gd name="connsiteX10" fmla="*/ 90136 w 163413"/>
              <a:gd name="connsiteY10" fmla="*/ 641445 h 1305919"/>
              <a:gd name="connsiteX11" fmla="*/ 117432 w 163413"/>
              <a:gd name="connsiteY11" fmla="*/ 682388 h 1305919"/>
              <a:gd name="connsiteX12" fmla="*/ 49193 w 163413"/>
              <a:gd name="connsiteY12" fmla="*/ 750627 h 1305919"/>
              <a:gd name="connsiteX13" fmla="*/ 90136 w 163413"/>
              <a:gd name="connsiteY13" fmla="*/ 846161 h 1305919"/>
              <a:gd name="connsiteX14" fmla="*/ 131079 w 163413"/>
              <a:gd name="connsiteY14" fmla="*/ 859809 h 1305919"/>
              <a:gd name="connsiteX15" fmla="*/ 131079 w 163413"/>
              <a:gd name="connsiteY15" fmla="*/ 1009934 h 1305919"/>
              <a:gd name="connsiteX16" fmla="*/ 90136 w 163413"/>
              <a:gd name="connsiteY16" fmla="*/ 1023582 h 1305919"/>
              <a:gd name="connsiteX17" fmla="*/ 35545 w 163413"/>
              <a:gd name="connsiteY17" fmla="*/ 1037230 h 1305919"/>
              <a:gd name="connsiteX18" fmla="*/ 76488 w 163413"/>
              <a:gd name="connsiteY18" fmla="*/ 1146412 h 1305919"/>
              <a:gd name="connsiteX19" fmla="*/ 117432 w 163413"/>
              <a:gd name="connsiteY19" fmla="*/ 1160060 h 1305919"/>
              <a:gd name="connsiteX20" fmla="*/ 103784 w 163413"/>
              <a:gd name="connsiteY20" fmla="*/ 1255594 h 1305919"/>
              <a:gd name="connsiteX21" fmla="*/ 117432 w 163413"/>
              <a:gd name="connsiteY21" fmla="*/ 1255594 h 1305919"/>
              <a:gd name="connsiteX22" fmla="*/ 117432 w 163413"/>
              <a:gd name="connsiteY22" fmla="*/ 1255594 h 13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413" h="1305919">
                <a:moveTo>
                  <a:pt x="117432" y="0"/>
                </a:moveTo>
                <a:cubicBezTo>
                  <a:pt x="81038" y="31845"/>
                  <a:pt x="35982" y="55917"/>
                  <a:pt x="8250" y="95534"/>
                </a:cubicBezTo>
                <a:cubicBezTo>
                  <a:pt x="0" y="107320"/>
                  <a:pt x="18408" y="122521"/>
                  <a:pt x="21897" y="136478"/>
                </a:cubicBezTo>
                <a:cubicBezTo>
                  <a:pt x="27523" y="158982"/>
                  <a:pt x="22678" y="185415"/>
                  <a:pt x="35545" y="204716"/>
                </a:cubicBezTo>
                <a:cubicBezTo>
                  <a:pt x="43525" y="216686"/>
                  <a:pt x="63621" y="211930"/>
                  <a:pt x="76488" y="218364"/>
                </a:cubicBezTo>
                <a:cubicBezTo>
                  <a:pt x="91159" y="225700"/>
                  <a:pt x="103784" y="236561"/>
                  <a:pt x="117432" y="245660"/>
                </a:cubicBezTo>
                <a:cubicBezTo>
                  <a:pt x="112883" y="282054"/>
                  <a:pt x="118680" y="321326"/>
                  <a:pt x="103784" y="354842"/>
                </a:cubicBezTo>
                <a:cubicBezTo>
                  <a:pt x="97941" y="367988"/>
                  <a:pt x="75708" y="362056"/>
                  <a:pt x="62841" y="368490"/>
                </a:cubicBezTo>
                <a:cubicBezTo>
                  <a:pt x="48170" y="375825"/>
                  <a:pt x="35545" y="386687"/>
                  <a:pt x="21897" y="395785"/>
                </a:cubicBezTo>
                <a:cubicBezTo>
                  <a:pt x="46527" y="543564"/>
                  <a:pt x="22314" y="424542"/>
                  <a:pt x="49193" y="518615"/>
                </a:cubicBezTo>
                <a:cubicBezTo>
                  <a:pt x="66568" y="579426"/>
                  <a:pt x="58768" y="578709"/>
                  <a:pt x="90136" y="641445"/>
                </a:cubicBezTo>
                <a:cubicBezTo>
                  <a:pt x="97471" y="656116"/>
                  <a:pt x="108333" y="668740"/>
                  <a:pt x="117432" y="682388"/>
                </a:cubicBezTo>
                <a:cubicBezTo>
                  <a:pt x="94446" y="697712"/>
                  <a:pt x="53981" y="717106"/>
                  <a:pt x="49193" y="750627"/>
                </a:cubicBezTo>
                <a:cubicBezTo>
                  <a:pt x="45831" y="774162"/>
                  <a:pt x="70790" y="830684"/>
                  <a:pt x="90136" y="846161"/>
                </a:cubicBezTo>
                <a:cubicBezTo>
                  <a:pt x="101369" y="855148"/>
                  <a:pt x="117431" y="855260"/>
                  <a:pt x="131079" y="859809"/>
                </a:cubicBezTo>
                <a:cubicBezTo>
                  <a:pt x="149696" y="915659"/>
                  <a:pt x="163413" y="937182"/>
                  <a:pt x="131079" y="1009934"/>
                </a:cubicBezTo>
                <a:cubicBezTo>
                  <a:pt x="125236" y="1023080"/>
                  <a:pt x="103968" y="1019630"/>
                  <a:pt x="90136" y="1023582"/>
                </a:cubicBezTo>
                <a:cubicBezTo>
                  <a:pt x="72101" y="1028735"/>
                  <a:pt x="53742" y="1032681"/>
                  <a:pt x="35545" y="1037230"/>
                </a:cubicBezTo>
                <a:cubicBezTo>
                  <a:pt x="42943" y="1074219"/>
                  <a:pt x="43020" y="1119638"/>
                  <a:pt x="76488" y="1146412"/>
                </a:cubicBezTo>
                <a:cubicBezTo>
                  <a:pt x="87722" y="1155399"/>
                  <a:pt x="103784" y="1155511"/>
                  <a:pt x="117432" y="1160060"/>
                </a:cubicBezTo>
                <a:cubicBezTo>
                  <a:pt x="103220" y="1273756"/>
                  <a:pt x="103784" y="1305919"/>
                  <a:pt x="103784" y="1255594"/>
                </a:cubicBezTo>
                <a:lnTo>
                  <a:pt x="117432" y="1255594"/>
                </a:lnTo>
                <a:lnTo>
                  <a:pt x="117432" y="1255594"/>
                </a:lnTo>
              </a:path>
            </a:pathLst>
          </a:custGeom>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ru-RU"/>
          </a:p>
        </p:txBody>
      </p:sp>
      <p:sp>
        <p:nvSpPr>
          <p:cNvPr id="6" name="Сердце 5"/>
          <p:cNvSpPr/>
          <p:nvPr/>
        </p:nvSpPr>
        <p:spPr>
          <a:xfrm>
            <a:off x="0" y="5140308"/>
            <a:ext cx="2714644" cy="1714512"/>
          </a:xfrm>
          <a:prstGeom prst="hear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ru-RU"/>
          </a:p>
        </p:txBody>
      </p:sp>
      <p:sp>
        <p:nvSpPr>
          <p:cNvPr id="7" name="Полилиния 6"/>
          <p:cNvSpPr/>
          <p:nvPr/>
        </p:nvSpPr>
        <p:spPr>
          <a:xfrm>
            <a:off x="1230313" y="5551488"/>
            <a:ext cx="163512" cy="1306512"/>
          </a:xfrm>
          <a:custGeom>
            <a:avLst/>
            <a:gdLst>
              <a:gd name="connsiteX0" fmla="*/ 117432 w 163413"/>
              <a:gd name="connsiteY0" fmla="*/ 0 h 1305919"/>
              <a:gd name="connsiteX1" fmla="*/ 8250 w 163413"/>
              <a:gd name="connsiteY1" fmla="*/ 95534 h 1305919"/>
              <a:gd name="connsiteX2" fmla="*/ 21897 w 163413"/>
              <a:gd name="connsiteY2" fmla="*/ 136478 h 1305919"/>
              <a:gd name="connsiteX3" fmla="*/ 35545 w 163413"/>
              <a:gd name="connsiteY3" fmla="*/ 204716 h 1305919"/>
              <a:gd name="connsiteX4" fmla="*/ 76488 w 163413"/>
              <a:gd name="connsiteY4" fmla="*/ 218364 h 1305919"/>
              <a:gd name="connsiteX5" fmla="*/ 117432 w 163413"/>
              <a:gd name="connsiteY5" fmla="*/ 245660 h 1305919"/>
              <a:gd name="connsiteX6" fmla="*/ 103784 w 163413"/>
              <a:gd name="connsiteY6" fmla="*/ 354842 h 1305919"/>
              <a:gd name="connsiteX7" fmla="*/ 62841 w 163413"/>
              <a:gd name="connsiteY7" fmla="*/ 368490 h 1305919"/>
              <a:gd name="connsiteX8" fmla="*/ 21897 w 163413"/>
              <a:gd name="connsiteY8" fmla="*/ 395785 h 1305919"/>
              <a:gd name="connsiteX9" fmla="*/ 49193 w 163413"/>
              <a:gd name="connsiteY9" fmla="*/ 518615 h 1305919"/>
              <a:gd name="connsiteX10" fmla="*/ 90136 w 163413"/>
              <a:gd name="connsiteY10" fmla="*/ 641445 h 1305919"/>
              <a:gd name="connsiteX11" fmla="*/ 117432 w 163413"/>
              <a:gd name="connsiteY11" fmla="*/ 682388 h 1305919"/>
              <a:gd name="connsiteX12" fmla="*/ 49193 w 163413"/>
              <a:gd name="connsiteY12" fmla="*/ 750627 h 1305919"/>
              <a:gd name="connsiteX13" fmla="*/ 90136 w 163413"/>
              <a:gd name="connsiteY13" fmla="*/ 846161 h 1305919"/>
              <a:gd name="connsiteX14" fmla="*/ 131079 w 163413"/>
              <a:gd name="connsiteY14" fmla="*/ 859809 h 1305919"/>
              <a:gd name="connsiteX15" fmla="*/ 131079 w 163413"/>
              <a:gd name="connsiteY15" fmla="*/ 1009934 h 1305919"/>
              <a:gd name="connsiteX16" fmla="*/ 90136 w 163413"/>
              <a:gd name="connsiteY16" fmla="*/ 1023582 h 1305919"/>
              <a:gd name="connsiteX17" fmla="*/ 35545 w 163413"/>
              <a:gd name="connsiteY17" fmla="*/ 1037230 h 1305919"/>
              <a:gd name="connsiteX18" fmla="*/ 76488 w 163413"/>
              <a:gd name="connsiteY18" fmla="*/ 1146412 h 1305919"/>
              <a:gd name="connsiteX19" fmla="*/ 117432 w 163413"/>
              <a:gd name="connsiteY19" fmla="*/ 1160060 h 1305919"/>
              <a:gd name="connsiteX20" fmla="*/ 103784 w 163413"/>
              <a:gd name="connsiteY20" fmla="*/ 1255594 h 1305919"/>
              <a:gd name="connsiteX21" fmla="*/ 117432 w 163413"/>
              <a:gd name="connsiteY21" fmla="*/ 1255594 h 1305919"/>
              <a:gd name="connsiteX22" fmla="*/ 117432 w 163413"/>
              <a:gd name="connsiteY22" fmla="*/ 1255594 h 13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413" h="1305919">
                <a:moveTo>
                  <a:pt x="117432" y="0"/>
                </a:moveTo>
                <a:cubicBezTo>
                  <a:pt x="81038" y="31845"/>
                  <a:pt x="35982" y="55917"/>
                  <a:pt x="8250" y="95534"/>
                </a:cubicBezTo>
                <a:cubicBezTo>
                  <a:pt x="0" y="107320"/>
                  <a:pt x="18408" y="122521"/>
                  <a:pt x="21897" y="136478"/>
                </a:cubicBezTo>
                <a:cubicBezTo>
                  <a:pt x="27523" y="158982"/>
                  <a:pt x="22678" y="185415"/>
                  <a:pt x="35545" y="204716"/>
                </a:cubicBezTo>
                <a:cubicBezTo>
                  <a:pt x="43525" y="216686"/>
                  <a:pt x="63621" y="211930"/>
                  <a:pt x="76488" y="218364"/>
                </a:cubicBezTo>
                <a:cubicBezTo>
                  <a:pt x="91159" y="225700"/>
                  <a:pt x="103784" y="236561"/>
                  <a:pt x="117432" y="245660"/>
                </a:cubicBezTo>
                <a:cubicBezTo>
                  <a:pt x="112883" y="282054"/>
                  <a:pt x="118680" y="321326"/>
                  <a:pt x="103784" y="354842"/>
                </a:cubicBezTo>
                <a:cubicBezTo>
                  <a:pt x="97941" y="367988"/>
                  <a:pt x="75708" y="362056"/>
                  <a:pt x="62841" y="368490"/>
                </a:cubicBezTo>
                <a:cubicBezTo>
                  <a:pt x="48170" y="375825"/>
                  <a:pt x="35545" y="386687"/>
                  <a:pt x="21897" y="395785"/>
                </a:cubicBezTo>
                <a:cubicBezTo>
                  <a:pt x="46527" y="543564"/>
                  <a:pt x="22314" y="424542"/>
                  <a:pt x="49193" y="518615"/>
                </a:cubicBezTo>
                <a:cubicBezTo>
                  <a:pt x="66568" y="579426"/>
                  <a:pt x="58768" y="578709"/>
                  <a:pt x="90136" y="641445"/>
                </a:cubicBezTo>
                <a:cubicBezTo>
                  <a:pt x="97471" y="656116"/>
                  <a:pt x="108333" y="668740"/>
                  <a:pt x="117432" y="682388"/>
                </a:cubicBezTo>
                <a:cubicBezTo>
                  <a:pt x="94446" y="697712"/>
                  <a:pt x="53981" y="717106"/>
                  <a:pt x="49193" y="750627"/>
                </a:cubicBezTo>
                <a:cubicBezTo>
                  <a:pt x="45831" y="774162"/>
                  <a:pt x="70790" y="830684"/>
                  <a:pt x="90136" y="846161"/>
                </a:cubicBezTo>
                <a:cubicBezTo>
                  <a:pt x="101369" y="855148"/>
                  <a:pt x="117431" y="855260"/>
                  <a:pt x="131079" y="859809"/>
                </a:cubicBezTo>
                <a:cubicBezTo>
                  <a:pt x="149696" y="915659"/>
                  <a:pt x="163413" y="937182"/>
                  <a:pt x="131079" y="1009934"/>
                </a:cubicBezTo>
                <a:cubicBezTo>
                  <a:pt x="125236" y="1023080"/>
                  <a:pt x="103968" y="1019630"/>
                  <a:pt x="90136" y="1023582"/>
                </a:cubicBezTo>
                <a:cubicBezTo>
                  <a:pt x="72101" y="1028735"/>
                  <a:pt x="53742" y="1032681"/>
                  <a:pt x="35545" y="1037230"/>
                </a:cubicBezTo>
                <a:cubicBezTo>
                  <a:pt x="42943" y="1074219"/>
                  <a:pt x="43020" y="1119638"/>
                  <a:pt x="76488" y="1146412"/>
                </a:cubicBezTo>
                <a:cubicBezTo>
                  <a:pt x="87722" y="1155399"/>
                  <a:pt x="103784" y="1155511"/>
                  <a:pt x="117432" y="1160060"/>
                </a:cubicBezTo>
                <a:cubicBezTo>
                  <a:pt x="103220" y="1273756"/>
                  <a:pt x="103784" y="1305919"/>
                  <a:pt x="103784" y="1255594"/>
                </a:cubicBezTo>
                <a:lnTo>
                  <a:pt x="117432" y="1255594"/>
                </a:lnTo>
                <a:lnTo>
                  <a:pt x="117432" y="1255594"/>
                </a:lnTo>
              </a:path>
            </a:pathLst>
          </a:custGeom>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857250"/>
            <a:ext cx="8229600" cy="6000750"/>
          </a:xfrm>
        </p:spPr>
        <p:txBody>
          <a:bodyPr rtlCol="0">
            <a:normAutofit fontScale="90000"/>
          </a:bodyPr>
          <a:lstStyle/>
          <a:p>
            <a:pPr algn="l" eaLnBrk="1" fontAlgn="auto" hangingPunct="1">
              <a:spcAft>
                <a:spcPts val="0"/>
              </a:spcAft>
              <a:defRPr/>
            </a:pPr>
            <a:r>
              <a:rPr lang="ru-RU" sz="2400" dirty="0">
                <a:latin typeface="Times New Roman" pitchFamily="18" charset="0"/>
                <a:cs typeface="Times New Roman" pitchFamily="18" charset="0"/>
              </a:rPr>
              <a:t>-</a:t>
            </a:r>
            <a:r>
              <a:rPr lang="ru-RU" sz="2400" dirty="0" smtClean="0">
                <a:latin typeface="Times New Roman" pitchFamily="18" charset="0"/>
                <a:cs typeface="Times New Roman" pitchFamily="18" charset="0"/>
              </a:rPr>
              <a:t>  </a:t>
            </a:r>
            <a:r>
              <a:rPr lang="ru-RU" sz="2400" dirty="0" smtClean="0">
                <a:solidFill>
                  <a:srgbClr val="00B050"/>
                </a:solidFill>
                <a:latin typeface="Times New Roman" pitchFamily="18" charset="0"/>
                <a:cs typeface="Times New Roman" pitchFamily="18" charset="0"/>
              </a:rPr>
              <a:t>предвидеть опасность </a:t>
            </a:r>
            <a:r>
              <a:rPr lang="ru-RU" sz="2400" dirty="0" smtClean="0">
                <a:latin typeface="Times New Roman" pitchFamily="18" charset="0"/>
                <a:cs typeface="Times New Roman" pitchFamily="18" charset="0"/>
              </a:rPr>
              <a:t>– стараться предугадать, что произойдет или где находиться безопасно;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r>
              <a:rPr lang="ru-RU" sz="2400" dirty="0" smtClean="0">
                <a:solidFill>
                  <a:srgbClr val="00B050"/>
                </a:solidFill>
                <a:latin typeface="Times New Roman" pitchFamily="18" charset="0"/>
                <a:cs typeface="Times New Roman" pitchFamily="18" charset="0"/>
              </a:rPr>
              <a:t>избегать ее</a:t>
            </a:r>
            <a:r>
              <a:rPr lang="ru-RU" sz="2400" dirty="0" smtClean="0">
                <a:latin typeface="Times New Roman" pitchFamily="18" charset="0"/>
                <a:cs typeface="Times New Roman" pitchFamily="18" charset="0"/>
              </a:rPr>
              <a:t> – постараться сделать все, чтобы ничего плохого с вами и окружающими не случилось;</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r>
              <a:rPr lang="ru-RU" sz="2400" dirty="0" smtClean="0">
                <a:solidFill>
                  <a:srgbClr val="00B050"/>
                </a:solidFill>
                <a:latin typeface="Times New Roman" pitchFamily="18" charset="0"/>
                <a:cs typeface="Times New Roman" pitchFamily="18" charset="0"/>
              </a:rPr>
              <a:t>действовать решительно и четко </a:t>
            </a:r>
            <a:r>
              <a:rPr lang="ru-RU" sz="2400" dirty="0" smtClean="0">
                <a:latin typeface="Times New Roman" pitchFamily="18" charset="0"/>
                <a:cs typeface="Times New Roman" pitchFamily="18" charset="0"/>
              </a:rPr>
              <a:t>– не пугаться, не теряться, а бать хладнокровным и мужественным, сделать все, чтобы помочь себе </a:t>
            </a:r>
            <a:r>
              <a:rPr lang="ru-RU" sz="2400" dirty="0">
                <a:latin typeface="Times New Roman" pitchFamily="18" charset="0"/>
                <a:cs typeface="Times New Roman" pitchFamily="18" charset="0"/>
              </a:rPr>
              <a:t>и</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другим;</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r>
              <a:rPr lang="ru-RU" sz="2400" dirty="0" smtClean="0">
                <a:solidFill>
                  <a:srgbClr val="00B050"/>
                </a:solidFill>
                <a:latin typeface="Times New Roman" pitchFamily="18" charset="0"/>
                <a:cs typeface="Times New Roman" pitchFamily="18" charset="0"/>
              </a:rPr>
              <a:t>помочь</a:t>
            </a:r>
            <a:r>
              <a:rPr lang="ru-RU" sz="2400" dirty="0" smtClean="0">
                <a:latin typeface="Times New Roman" pitchFamily="18" charset="0"/>
                <a:cs typeface="Times New Roman" pitchFamily="18" charset="0"/>
              </a:rPr>
              <a:t> любому, кто оказался в трудной или опасной ситуации;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r>
              <a:rPr lang="ru-RU" sz="2400" dirty="0" smtClean="0">
                <a:solidFill>
                  <a:srgbClr val="00B050"/>
                </a:solidFill>
                <a:latin typeface="Times New Roman" pitchFamily="18" charset="0"/>
                <a:cs typeface="Times New Roman" pitchFamily="18" charset="0"/>
              </a:rPr>
              <a:t>звать на помощь</a:t>
            </a:r>
            <a:r>
              <a:rPr lang="ru-RU" sz="2400" dirty="0" smtClean="0">
                <a:latin typeface="Times New Roman" pitchFamily="18" charset="0"/>
                <a:cs typeface="Times New Roman" pitchFamily="18" charset="0"/>
              </a:rPr>
              <a:t>;</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r>
              <a:rPr lang="ru-RU" sz="2400" dirty="0" smtClean="0">
                <a:solidFill>
                  <a:srgbClr val="00B050"/>
                </a:solidFill>
                <a:latin typeface="Times New Roman" pitchFamily="18" charset="0"/>
                <a:cs typeface="Times New Roman" pitchFamily="18" charset="0"/>
              </a:rPr>
              <a:t>бороться до последнего</a:t>
            </a:r>
            <a:r>
              <a:rPr lang="ru-RU" sz="2400" dirty="0" smtClean="0">
                <a:latin typeface="Times New Roman" pitchFamily="18" charset="0"/>
                <a:cs typeface="Times New Roman" pitchFamily="18" charset="0"/>
              </a:rPr>
              <a:t>.</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Конечно, мы все должны уметь действовать в чрезвычайной ситуации по данной формуле. Однако, не всякой беде можно противостоять «один на один». Часто для победы требуются усилия многих людей. Поэтому в нашей стране есть люди, профессия которых – спасатель, задача – помогать каждому, попавшему в чрезвычайную ситуацию.</a:t>
            </a:r>
            <a:br>
              <a:rPr lang="ru-RU" sz="2400"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Tree>
  </p:cSld>
  <p:clrMapOvr>
    <a:masterClrMapping/>
  </p:clrMapOvr>
  <p:transition>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a:gra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25"/>
            <a:ext cx="8229600" cy="5697538"/>
          </a:xfrm>
        </p:spPr>
        <p:txBody>
          <a:bodyPr rtlCol="0">
            <a:normAutofit/>
          </a:bodyPr>
          <a:lstStyle/>
          <a:p>
            <a:pPr eaLnBrk="1" fontAlgn="auto" hangingPunct="1">
              <a:spcAft>
                <a:spcPts val="0"/>
              </a:spcAft>
              <a:buFont typeface="Arial" pitchFamily="34" charset="0"/>
              <a:buNone/>
              <a:defRPr/>
            </a:pPr>
            <a:r>
              <a:rPr lang="ru-RU" dirty="0" smtClean="0"/>
              <a:t>	</a:t>
            </a:r>
            <a:r>
              <a:rPr lang="ru-RU" sz="2400" dirty="0" smtClean="0">
                <a:latin typeface="Times New Roman" pitchFamily="18" charset="0"/>
                <a:cs typeface="Times New Roman" pitchFamily="18" charset="0"/>
              </a:rPr>
              <a:t>При сердечном приступе самое страшное –</a:t>
            </a:r>
          </a:p>
          <a:p>
            <a:pPr eaLnBrk="1" fontAlgn="auto" hangingPunct="1">
              <a:spcAft>
                <a:spcPts val="0"/>
              </a:spcAft>
              <a:buFont typeface="Arial" pitchFamily="34" charset="0"/>
              <a:buNone/>
              <a:defRPr/>
            </a:pPr>
            <a:r>
              <a:rPr lang="ru-RU" sz="2400" dirty="0" smtClean="0">
                <a:latin typeface="Times New Roman" pitchFamily="18" charset="0"/>
                <a:cs typeface="Times New Roman" pitchFamily="18" charset="0"/>
              </a:rPr>
              <a:t>полная остановка сердца. Поэтому для начала  </a:t>
            </a:r>
          </a:p>
          <a:p>
            <a:pPr eaLnBrk="1" fontAlgn="auto" hangingPunct="1">
              <a:spcAft>
                <a:spcPts val="0"/>
              </a:spcAft>
              <a:buFont typeface="Arial" pitchFamily="34" charset="0"/>
              <a:buNone/>
              <a:defRPr/>
            </a:pPr>
            <a:r>
              <a:rPr lang="ru-RU" sz="2400" dirty="0" smtClean="0">
                <a:latin typeface="Times New Roman" pitchFamily="18" charset="0"/>
                <a:cs typeface="Times New Roman" pitchFamily="18" charset="0"/>
              </a:rPr>
              <a:t>больному необходимо полностью прекратить любую</a:t>
            </a:r>
          </a:p>
          <a:p>
            <a:pPr eaLnBrk="1" fontAlgn="auto" hangingPunct="1">
              <a:spcAft>
                <a:spcPts val="0"/>
              </a:spcAft>
              <a:buFont typeface="Arial" pitchFamily="34" charset="0"/>
              <a:buNone/>
              <a:defRPr/>
            </a:pPr>
            <a:r>
              <a:rPr lang="ru-RU" sz="2400" dirty="0" smtClean="0">
                <a:latin typeface="Times New Roman" pitchFamily="18" charset="0"/>
                <a:cs typeface="Times New Roman" pitchFamily="18" charset="0"/>
              </a:rPr>
              <a:t>работу и не двигаться. Нужно сесть без резких движений, по возможности подложив под спину подушки.</a:t>
            </a:r>
          </a:p>
          <a:p>
            <a:pPr marL="0" indent="0" algn="just" eaLnBrk="1" fontAlgn="auto" hangingPunct="1">
              <a:spcAft>
                <a:spcPts val="0"/>
              </a:spcAft>
              <a:buFont typeface="Arial" pitchFamily="34" charset="0"/>
              <a:buNone/>
              <a:defRPr/>
            </a:pPr>
            <a:r>
              <a:rPr lang="ru-RU" sz="2400" dirty="0" smtClean="0">
                <a:latin typeface="Times New Roman" pitchFamily="18" charset="0"/>
                <a:cs typeface="Times New Roman" pitchFamily="18" charset="0"/>
              </a:rPr>
              <a:t>	Выясните у больного, есть ли у него какие-нибудь лекарства  с собой (если он без сознания, посмотрите в карманах одежды), так как люди с больным сердцем всегда носят с собой таблетки. Если они есть, положите пострадавшему под язык.</a:t>
            </a:r>
          </a:p>
          <a:p>
            <a:pPr marL="2147888" indent="-2147888" algn="just" eaLnBrk="1" fontAlgn="auto" hangingPunct="1">
              <a:spcAft>
                <a:spcPts val="0"/>
              </a:spcAft>
              <a:buFont typeface="Arial" pitchFamily="34" charset="0"/>
              <a:buNone/>
              <a:defRPr/>
            </a:pPr>
            <a:r>
              <a:rPr lang="ru-RU" sz="2400" dirty="0" smtClean="0">
                <a:latin typeface="Times New Roman" pitchFamily="18" charset="0"/>
                <a:cs typeface="Times New Roman" pitchFamily="18" charset="0"/>
              </a:rPr>
              <a:t>	                             После этого попросите пострадавшего не двигаться и ждите приезда врачей.</a:t>
            </a:r>
            <a:endParaRPr lang="ru-RU" dirty="0"/>
          </a:p>
        </p:txBody>
      </p:sp>
      <p:sp>
        <p:nvSpPr>
          <p:cNvPr id="4" name="Сердце 3"/>
          <p:cNvSpPr/>
          <p:nvPr/>
        </p:nvSpPr>
        <p:spPr>
          <a:xfrm>
            <a:off x="6429356" y="0"/>
            <a:ext cx="2714644" cy="1714512"/>
          </a:xfrm>
          <a:prstGeom prst="hear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ru-RU"/>
          </a:p>
        </p:txBody>
      </p:sp>
      <p:sp>
        <p:nvSpPr>
          <p:cNvPr id="5" name="Полилиния 4"/>
          <p:cNvSpPr/>
          <p:nvPr/>
        </p:nvSpPr>
        <p:spPr>
          <a:xfrm>
            <a:off x="7659688" y="411163"/>
            <a:ext cx="163512" cy="1306512"/>
          </a:xfrm>
          <a:custGeom>
            <a:avLst/>
            <a:gdLst>
              <a:gd name="connsiteX0" fmla="*/ 117432 w 163413"/>
              <a:gd name="connsiteY0" fmla="*/ 0 h 1305919"/>
              <a:gd name="connsiteX1" fmla="*/ 8250 w 163413"/>
              <a:gd name="connsiteY1" fmla="*/ 95534 h 1305919"/>
              <a:gd name="connsiteX2" fmla="*/ 21897 w 163413"/>
              <a:gd name="connsiteY2" fmla="*/ 136478 h 1305919"/>
              <a:gd name="connsiteX3" fmla="*/ 35545 w 163413"/>
              <a:gd name="connsiteY3" fmla="*/ 204716 h 1305919"/>
              <a:gd name="connsiteX4" fmla="*/ 76488 w 163413"/>
              <a:gd name="connsiteY4" fmla="*/ 218364 h 1305919"/>
              <a:gd name="connsiteX5" fmla="*/ 117432 w 163413"/>
              <a:gd name="connsiteY5" fmla="*/ 245660 h 1305919"/>
              <a:gd name="connsiteX6" fmla="*/ 103784 w 163413"/>
              <a:gd name="connsiteY6" fmla="*/ 354842 h 1305919"/>
              <a:gd name="connsiteX7" fmla="*/ 62841 w 163413"/>
              <a:gd name="connsiteY7" fmla="*/ 368490 h 1305919"/>
              <a:gd name="connsiteX8" fmla="*/ 21897 w 163413"/>
              <a:gd name="connsiteY8" fmla="*/ 395785 h 1305919"/>
              <a:gd name="connsiteX9" fmla="*/ 49193 w 163413"/>
              <a:gd name="connsiteY9" fmla="*/ 518615 h 1305919"/>
              <a:gd name="connsiteX10" fmla="*/ 90136 w 163413"/>
              <a:gd name="connsiteY10" fmla="*/ 641445 h 1305919"/>
              <a:gd name="connsiteX11" fmla="*/ 117432 w 163413"/>
              <a:gd name="connsiteY11" fmla="*/ 682388 h 1305919"/>
              <a:gd name="connsiteX12" fmla="*/ 49193 w 163413"/>
              <a:gd name="connsiteY12" fmla="*/ 750627 h 1305919"/>
              <a:gd name="connsiteX13" fmla="*/ 90136 w 163413"/>
              <a:gd name="connsiteY13" fmla="*/ 846161 h 1305919"/>
              <a:gd name="connsiteX14" fmla="*/ 131079 w 163413"/>
              <a:gd name="connsiteY14" fmla="*/ 859809 h 1305919"/>
              <a:gd name="connsiteX15" fmla="*/ 131079 w 163413"/>
              <a:gd name="connsiteY15" fmla="*/ 1009934 h 1305919"/>
              <a:gd name="connsiteX16" fmla="*/ 90136 w 163413"/>
              <a:gd name="connsiteY16" fmla="*/ 1023582 h 1305919"/>
              <a:gd name="connsiteX17" fmla="*/ 35545 w 163413"/>
              <a:gd name="connsiteY17" fmla="*/ 1037230 h 1305919"/>
              <a:gd name="connsiteX18" fmla="*/ 76488 w 163413"/>
              <a:gd name="connsiteY18" fmla="*/ 1146412 h 1305919"/>
              <a:gd name="connsiteX19" fmla="*/ 117432 w 163413"/>
              <a:gd name="connsiteY19" fmla="*/ 1160060 h 1305919"/>
              <a:gd name="connsiteX20" fmla="*/ 103784 w 163413"/>
              <a:gd name="connsiteY20" fmla="*/ 1255594 h 1305919"/>
              <a:gd name="connsiteX21" fmla="*/ 117432 w 163413"/>
              <a:gd name="connsiteY21" fmla="*/ 1255594 h 1305919"/>
              <a:gd name="connsiteX22" fmla="*/ 117432 w 163413"/>
              <a:gd name="connsiteY22" fmla="*/ 1255594 h 13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413" h="1305919">
                <a:moveTo>
                  <a:pt x="117432" y="0"/>
                </a:moveTo>
                <a:cubicBezTo>
                  <a:pt x="81038" y="31845"/>
                  <a:pt x="35982" y="55917"/>
                  <a:pt x="8250" y="95534"/>
                </a:cubicBezTo>
                <a:cubicBezTo>
                  <a:pt x="0" y="107320"/>
                  <a:pt x="18408" y="122521"/>
                  <a:pt x="21897" y="136478"/>
                </a:cubicBezTo>
                <a:cubicBezTo>
                  <a:pt x="27523" y="158982"/>
                  <a:pt x="22678" y="185415"/>
                  <a:pt x="35545" y="204716"/>
                </a:cubicBezTo>
                <a:cubicBezTo>
                  <a:pt x="43525" y="216686"/>
                  <a:pt x="63621" y="211930"/>
                  <a:pt x="76488" y="218364"/>
                </a:cubicBezTo>
                <a:cubicBezTo>
                  <a:pt x="91159" y="225700"/>
                  <a:pt x="103784" y="236561"/>
                  <a:pt x="117432" y="245660"/>
                </a:cubicBezTo>
                <a:cubicBezTo>
                  <a:pt x="112883" y="282054"/>
                  <a:pt x="118680" y="321326"/>
                  <a:pt x="103784" y="354842"/>
                </a:cubicBezTo>
                <a:cubicBezTo>
                  <a:pt x="97941" y="367988"/>
                  <a:pt x="75708" y="362056"/>
                  <a:pt x="62841" y="368490"/>
                </a:cubicBezTo>
                <a:cubicBezTo>
                  <a:pt x="48170" y="375825"/>
                  <a:pt x="35545" y="386687"/>
                  <a:pt x="21897" y="395785"/>
                </a:cubicBezTo>
                <a:cubicBezTo>
                  <a:pt x="46527" y="543564"/>
                  <a:pt x="22314" y="424542"/>
                  <a:pt x="49193" y="518615"/>
                </a:cubicBezTo>
                <a:cubicBezTo>
                  <a:pt x="66568" y="579426"/>
                  <a:pt x="58768" y="578709"/>
                  <a:pt x="90136" y="641445"/>
                </a:cubicBezTo>
                <a:cubicBezTo>
                  <a:pt x="97471" y="656116"/>
                  <a:pt x="108333" y="668740"/>
                  <a:pt x="117432" y="682388"/>
                </a:cubicBezTo>
                <a:cubicBezTo>
                  <a:pt x="94446" y="697712"/>
                  <a:pt x="53981" y="717106"/>
                  <a:pt x="49193" y="750627"/>
                </a:cubicBezTo>
                <a:cubicBezTo>
                  <a:pt x="45831" y="774162"/>
                  <a:pt x="70790" y="830684"/>
                  <a:pt x="90136" y="846161"/>
                </a:cubicBezTo>
                <a:cubicBezTo>
                  <a:pt x="101369" y="855148"/>
                  <a:pt x="117431" y="855260"/>
                  <a:pt x="131079" y="859809"/>
                </a:cubicBezTo>
                <a:cubicBezTo>
                  <a:pt x="149696" y="915659"/>
                  <a:pt x="163413" y="937182"/>
                  <a:pt x="131079" y="1009934"/>
                </a:cubicBezTo>
                <a:cubicBezTo>
                  <a:pt x="125236" y="1023080"/>
                  <a:pt x="103968" y="1019630"/>
                  <a:pt x="90136" y="1023582"/>
                </a:cubicBezTo>
                <a:cubicBezTo>
                  <a:pt x="72101" y="1028735"/>
                  <a:pt x="53742" y="1032681"/>
                  <a:pt x="35545" y="1037230"/>
                </a:cubicBezTo>
                <a:cubicBezTo>
                  <a:pt x="42943" y="1074219"/>
                  <a:pt x="43020" y="1119638"/>
                  <a:pt x="76488" y="1146412"/>
                </a:cubicBezTo>
                <a:cubicBezTo>
                  <a:pt x="87722" y="1155399"/>
                  <a:pt x="103784" y="1155511"/>
                  <a:pt x="117432" y="1160060"/>
                </a:cubicBezTo>
                <a:cubicBezTo>
                  <a:pt x="103220" y="1273756"/>
                  <a:pt x="103784" y="1305919"/>
                  <a:pt x="103784" y="1255594"/>
                </a:cubicBezTo>
                <a:lnTo>
                  <a:pt x="117432" y="1255594"/>
                </a:lnTo>
                <a:lnTo>
                  <a:pt x="117432" y="1255594"/>
                </a:lnTo>
              </a:path>
            </a:pathLst>
          </a:custGeom>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ru-RU"/>
          </a:p>
        </p:txBody>
      </p:sp>
      <p:sp>
        <p:nvSpPr>
          <p:cNvPr id="6" name="Сердце 5"/>
          <p:cNvSpPr/>
          <p:nvPr/>
        </p:nvSpPr>
        <p:spPr>
          <a:xfrm>
            <a:off x="0" y="5143488"/>
            <a:ext cx="2714644" cy="1714512"/>
          </a:xfrm>
          <a:prstGeom prst="hear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ru-RU"/>
          </a:p>
        </p:txBody>
      </p:sp>
      <p:sp>
        <p:nvSpPr>
          <p:cNvPr id="7" name="Полилиния 6"/>
          <p:cNvSpPr/>
          <p:nvPr/>
        </p:nvSpPr>
        <p:spPr>
          <a:xfrm>
            <a:off x="1230313" y="5554663"/>
            <a:ext cx="163512" cy="1306512"/>
          </a:xfrm>
          <a:custGeom>
            <a:avLst/>
            <a:gdLst>
              <a:gd name="connsiteX0" fmla="*/ 117432 w 163413"/>
              <a:gd name="connsiteY0" fmla="*/ 0 h 1305919"/>
              <a:gd name="connsiteX1" fmla="*/ 8250 w 163413"/>
              <a:gd name="connsiteY1" fmla="*/ 95534 h 1305919"/>
              <a:gd name="connsiteX2" fmla="*/ 21897 w 163413"/>
              <a:gd name="connsiteY2" fmla="*/ 136478 h 1305919"/>
              <a:gd name="connsiteX3" fmla="*/ 35545 w 163413"/>
              <a:gd name="connsiteY3" fmla="*/ 204716 h 1305919"/>
              <a:gd name="connsiteX4" fmla="*/ 76488 w 163413"/>
              <a:gd name="connsiteY4" fmla="*/ 218364 h 1305919"/>
              <a:gd name="connsiteX5" fmla="*/ 117432 w 163413"/>
              <a:gd name="connsiteY5" fmla="*/ 245660 h 1305919"/>
              <a:gd name="connsiteX6" fmla="*/ 103784 w 163413"/>
              <a:gd name="connsiteY6" fmla="*/ 354842 h 1305919"/>
              <a:gd name="connsiteX7" fmla="*/ 62841 w 163413"/>
              <a:gd name="connsiteY7" fmla="*/ 368490 h 1305919"/>
              <a:gd name="connsiteX8" fmla="*/ 21897 w 163413"/>
              <a:gd name="connsiteY8" fmla="*/ 395785 h 1305919"/>
              <a:gd name="connsiteX9" fmla="*/ 49193 w 163413"/>
              <a:gd name="connsiteY9" fmla="*/ 518615 h 1305919"/>
              <a:gd name="connsiteX10" fmla="*/ 90136 w 163413"/>
              <a:gd name="connsiteY10" fmla="*/ 641445 h 1305919"/>
              <a:gd name="connsiteX11" fmla="*/ 117432 w 163413"/>
              <a:gd name="connsiteY11" fmla="*/ 682388 h 1305919"/>
              <a:gd name="connsiteX12" fmla="*/ 49193 w 163413"/>
              <a:gd name="connsiteY12" fmla="*/ 750627 h 1305919"/>
              <a:gd name="connsiteX13" fmla="*/ 90136 w 163413"/>
              <a:gd name="connsiteY13" fmla="*/ 846161 h 1305919"/>
              <a:gd name="connsiteX14" fmla="*/ 131079 w 163413"/>
              <a:gd name="connsiteY14" fmla="*/ 859809 h 1305919"/>
              <a:gd name="connsiteX15" fmla="*/ 131079 w 163413"/>
              <a:gd name="connsiteY15" fmla="*/ 1009934 h 1305919"/>
              <a:gd name="connsiteX16" fmla="*/ 90136 w 163413"/>
              <a:gd name="connsiteY16" fmla="*/ 1023582 h 1305919"/>
              <a:gd name="connsiteX17" fmla="*/ 35545 w 163413"/>
              <a:gd name="connsiteY17" fmla="*/ 1037230 h 1305919"/>
              <a:gd name="connsiteX18" fmla="*/ 76488 w 163413"/>
              <a:gd name="connsiteY18" fmla="*/ 1146412 h 1305919"/>
              <a:gd name="connsiteX19" fmla="*/ 117432 w 163413"/>
              <a:gd name="connsiteY19" fmla="*/ 1160060 h 1305919"/>
              <a:gd name="connsiteX20" fmla="*/ 103784 w 163413"/>
              <a:gd name="connsiteY20" fmla="*/ 1255594 h 1305919"/>
              <a:gd name="connsiteX21" fmla="*/ 117432 w 163413"/>
              <a:gd name="connsiteY21" fmla="*/ 1255594 h 1305919"/>
              <a:gd name="connsiteX22" fmla="*/ 117432 w 163413"/>
              <a:gd name="connsiteY22" fmla="*/ 1255594 h 13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413" h="1305919">
                <a:moveTo>
                  <a:pt x="117432" y="0"/>
                </a:moveTo>
                <a:cubicBezTo>
                  <a:pt x="81038" y="31845"/>
                  <a:pt x="35982" y="55917"/>
                  <a:pt x="8250" y="95534"/>
                </a:cubicBezTo>
                <a:cubicBezTo>
                  <a:pt x="0" y="107320"/>
                  <a:pt x="18408" y="122521"/>
                  <a:pt x="21897" y="136478"/>
                </a:cubicBezTo>
                <a:cubicBezTo>
                  <a:pt x="27523" y="158982"/>
                  <a:pt x="22678" y="185415"/>
                  <a:pt x="35545" y="204716"/>
                </a:cubicBezTo>
                <a:cubicBezTo>
                  <a:pt x="43525" y="216686"/>
                  <a:pt x="63621" y="211930"/>
                  <a:pt x="76488" y="218364"/>
                </a:cubicBezTo>
                <a:cubicBezTo>
                  <a:pt x="91159" y="225700"/>
                  <a:pt x="103784" y="236561"/>
                  <a:pt x="117432" y="245660"/>
                </a:cubicBezTo>
                <a:cubicBezTo>
                  <a:pt x="112883" y="282054"/>
                  <a:pt x="118680" y="321326"/>
                  <a:pt x="103784" y="354842"/>
                </a:cubicBezTo>
                <a:cubicBezTo>
                  <a:pt x="97941" y="367988"/>
                  <a:pt x="75708" y="362056"/>
                  <a:pt x="62841" y="368490"/>
                </a:cubicBezTo>
                <a:cubicBezTo>
                  <a:pt x="48170" y="375825"/>
                  <a:pt x="35545" y="386687"/>
                  <a:pt x="21897" y="395785"/>
                </a:cubicBezTo>
                <a:cubicBezTo>
                  <a:pt x="46527" y="543564"/>
                  <a:pt x="22314" y="424542"/>
                  <a:pt x="49193" y="518615"/>
                </a:cubicBezTo>
                <a:cubicBezTo>
                  <a:pt x="66568" y="579426"/>
                  <a:pt x="58768" y="578709"/>
                  <a:pt x="90136" y="641445"/>
                </a:cubicBezTo>
                <a:cubicBezTo>
                  <a:pt x="97471" y="656116"/>
                  <a:pt x="108333" y="668740"/>
                  <a:pt x="117432" y="682388"/>
                </a:cubicBezTo>
                <a:cubicBezTo>
                  <a:pt x="94446" y="697712"/>
                  <a:pt x="53981" y="717106"/>
                  <a:pt x="49193" y="750627"/>
                </a:cubicBezTo>
                <a:cubicBezTo>
                  <a:pt x="45831" y="774162"/>
                  <a:pt x="70790" y="830684"/>
                  <a:pt x="90136" y="846161"/>
                </a:cubicBezTo>
                <a:cubicBezTo>
                  <a:pt x="101369" y="855148"/>
                  <a:pt x="117431" y="855260"/>
                  <a:pt x="131079" y="859809"/>
                </a:cubicBezTo>
                <a:cubicBezTo>
                  <a:pt x="149696" y="915659"/>
                  <a:pt x="163413" y="937182"/>
                  <a:pt x="131079" y="1009934"/>
                </a:cubicBezTo>
                <a:cubicBezTo>
                  <a:pt x="125236" y="1023080"/>
                  <a:pt x="103968" y="1019630"/>
                  <a:pt x="90136" y="1023582"/>
                </a:cubicBezTo>
                <a:cubicBezTo>
                  <a:pt x="72101" y="1028735"/>
                  <a:pt x="53742" y="1032681"/>
                  <a:pt x="35545" y="1037230"/>
                </a:cubicBezTo>
                <a:cubicBezTo>
                  <a:pt x="42943" y="1074219"/>
                  <a:pt x="43020" y="1119638"/>
                  <a:pt x="76488" y="1146412"/>
                </a:cubicBezTo>
                <a:cubicBezTo>
                  <a:pt x="87722" y="1155399"/>
                  <a:pt x="103784" y="1155511"/>
                  <a:pt x="117432" y="1160060"/>
                </a:cubicBezTo>
                <a:cubicBezTo>
                  <a:pt x="103220" y="1273756"/>
                  <a:pt x="103784" y="1305919"/>
                  <a:pt x="103784" y="1255594"/>
                </a:cubicBezTo>
                <a:lnTo>
                  <a:pt x="117432" y="1255594"/>
                </a:lnTo>
                <a:lnTo>
                  <a:pt x="117432" y="1255594"/>
                </a:lnTo>
              </a:path>
            </a:pathLst>
          </a:custGeom>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ru-RU"/>
          </a:p>
        </p:txBody>
      </p:sp>
      <p:sp>
        <p:nvSpPr>
          <p:cNvPr id="8" name="Скругленный прямоугольник 7"/>
          <p:cNvSpPr/>
          <p:nvPr/>
        </p:nvSpPr>
        <p:spPr>
          <a:xfrm>
            <a:off x="4429124" y="5572140"/>
            <a:ext cx="4286280" cy="107157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2000" dirty="0">
                <a:latin typeface="Times New Roman" pitchFamily="18" charset="0"/>
                <a:cs typeface="Times New Roman" pitchFamily="18" charset="0"/>
              </a:rPr>
              <a:t>При сердечном приступе обязательно СРАЗУ ЖЕ вызвать «Скорую помощь» по телефону 103</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Заголовок 1"/>
          <p:cNvSpPr>
            <a:spLocks noGrp="1"/>
          </p:cNvSpPr>
          <p:nvPr>
            <p:ph type="title"/>
          </p:nvPr>
        </p:nvSpPr>
        <p:spPr>
          <a:xfrm>
            <a:off x="571500" y="2857500"/>
            <a:ext cx="8229600" cy="1143000"/>
          </a:xfrm>
        </p:spPr>
        <p:txBody>
          <a:bodyPr/>
          <a:lstStyle/>
          <a:p>
            <a:pPr eaLnBrk="1" hangingPunct="1"/>
            <a:r>
              <a:rPr lang="ru-RU" sz="6600" smtClean="0">
                <a:latin typeface="Times New Roman" pitchFamily="18" charset="0"/>
                <a:cs typeface="Times New Roman" pitchFamily="18" charset="0"/>
              </a:rPr>
              <a:t>ПЕРЕОХЛАЖДЕНИЕ</a:t>
            </a:r>
            <a:br>
              <a:rPr lang="ru-RU" sz="6600" smtClean="0">
                <a:latin typeface="Times New Roman" pitchFamily="18" charset="0"/>
                <a:cs typeface="Times New Roman" pitchFamily="18" charset="0"/>
              </a:rPr>
            </a:br>
            <a:r>
              <a:rPr lang="ru-RU" sz="6600" smtClean="0">
                <a:latin typeface="Times New Roman" pitchFamily="18" charset="0"/>
                <a:cs typeface="Times New Roman" pitchFamily="18" charset="0"/>
              </a:rPr>
              <a:t> И </a:t>
            </a:r>
            <a:br>
              <a:rPr lang="ru-RU" sz="6600" smtClean="0">
                <a:latin typeface="Times New Roman" pitchFamily="18" charset="0"/>
                <a:cs typeface="Times New Roman" pitchFamily="18" charset="0"/>
              </a:rPr>
            </a:br>
            <a:r>
              <a:rPr lang="ru-RU" sz="6600" smtClean="0">
                <a:latin typeface="Times New Roman" pitchFamily="18" charset="0"/>
                <a:cs typeface="Times New Roman" pitchFamily="18" charset="0"/>
              </a:rPr>
              <a:t>ОБМОРОЖЕНИЕ</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63"/>
            <a:ext cx="8229600" cy="5857875"/>
          </a:xfrm>
        </p:spPr>
        <p:txBody>
          <a:bodyPr rtlCol="0">
            <a:normAutofit fontScale="92500" lnSpcReduction="10000"/>
          </a:bodyPr>
          <a:lstStyle/>
          <a:p>
            <a:pPr algn="just" eaLnBrk="1" fontAlgn="auto" hangingPunct="1">
              <a:spcAft>
                <a:spcPts val="0"/>
              </a:spcAft>
              <a:buFont typeface="Arial" pitchFamily="34" charset="0"/>
              <a:buNone/>
              <a:defRPr/>
            </a:pPr>
            <a:r>
              <a:rPr lang="en-US" dirty="0" smtClean="0"/>
              <a:t>		</a:t>
            </a:r>
            <a:r>
              <a:rPr lang="ru-RU" sz="2800" dirty="0" smtClean="0">
                <a:latin typeface="Times New Roman" pitchFamily="18" charset="0"/>
                <a:cs typeface="Times New Roman" pitchFamily="18" charset="0"/>
              </a:rPr>
              <a:t>Долго гуляя на улице зимой, особенно при сильном ветре, можно получить обморожение. Это не только неприятно, но и опасно для здоровья.</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Чтобы не замерзнуть, надо двигаться. Если вы все же почувствовали, как немеют руки, разотрите их. Делайте энергичные махи руками. При обмерзании носа, щек, ушей можно, чтобы вызвать прилив крови к лицу, сделать 10-15 глубоких наклонов.</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Если человек обморозил руку или ногу, первое, что нужно сделать – отвести его в тепло. Затем освободить обмороженные части от одежды. Поместите обмороженную руку или ногу в теплую воду примерно на полчаса. Больному необходимо теплое питье. И, наконец, необходимо доставить пострадавшего к врачу.</a:t>
            </a:r>
            <a:endParaRPr lang="ru-RU"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4754" name="Заголовок 1"/>
          <p:cNvSpPr>
            <a:spLocks noGrp="1"/>
          </p:cNvSpPr>
          <p:nvPr>
            <p:ph type="title"/>
          </p:nvPr>
        </p:nvSpPr>
        <p:spPr>
          <a:xfrm>
            <a:off x="571500" y="2214563"/>
            <a:ext cx="8229600" cy="1143000"/>
          </a:xfrm>
        </p:spPr>
        <p:txBody>
          <a:bodyPr/>
          <a:lstStyle/>
          <a:p>
            <a:pPr eaLnBrk="1" hangingPunct="1"/>
            <a:r>
              <a:rPr lang="ru-RU" sz="9600" smtClean="0">
                <a:latin typeface="Times New Roman" pitchFamily="18" charset="0"/>
                <a:cs typeface="Times New Roman" pitchFamily="18" charset="0"/>
              </a:rPr>
              <a:t>УТОПЛЕНИЕ</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5778" name="Содержимое 2"/>
          <p:cNvSpPr>
            <a:spLocks noGrp="1"/>
          </p:cNvSpPr>
          <p:nvPr>
            <p:ph idx="1"/>
          </p:nvPr>
        </p:nvSpPr>
        <p:spPr>
          <a:xfrm>
            <a:off x="428625" y="1231900"/>
            <a:ext cx="8229600" cy="5626100"/>
          </a:xfrm>
        </p:spPr>
        <p:txBody>
          <a:bodyPr/>
          <a:lstStyle/>
          <a:p>
            <a:pPr algn="just" eaLnBrk="1" hangingPunct="1">
              <a:buFont typeface="Arial" charset="0"/>
              <a:buNone/>
            </a:pPr>
            <a:r>
              <a:rPr lang="ru-RU" smtClean="0"/>
              <a:t>		Почему мы так любим купаться? Да потому что это весело! Но надо помнить, что манящая прохладой вода может грозить смертельной опасностью. Прежде всего, нужно уметь плавать. И, даже научившись плавать отлично, нужно быть особенно внимательным в воде.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6802" name="Заголовок 1"/>
          <p:cNvSpPr>
            <a:spLocks noGrp="1"/>
          </p:cNvSpPr>
          <p:nvPr>
            <p:ph type="title"/>
          </p:nvPr>
        </p:nvSpPr>
        <p:spPr/>
        <p:txBody>
          <a:bodyPr/>
          <a:lstStyle/>
          <a:p>
            <a:pPr eaLnBrk="1" hangingPunct="1"/>
            <a:r>
              <a:rPr lang="ru-RU" smtClean="0"/>
              <a:t>Правила поведения на воде:</a:t>
            </a:r>
          </a:p>
        </p:txBody>
      </p:sp>
      <p:sp>
        <p:nvSpPr>
          <p:cNvPr id="3" name="Содержимое 2"/>
          <p:cNvSpPr>
            <a:spLocks noGrp="1"/>
          </p:cNvSpPr>
          <p:nvPr>
            <p:ph idx="1"/>
          </p:nvPr>
        </p:nvSpPr>
        <p:spPr/>
        <p:txBody>
          <a:bodyPr rtlCol="0">
            <a:normAutofit fontScale="85000" lnSpcReduction="10000"/>
          </a:bodyPr>
          <a:lstStyle/>
          <a:p>
            <a:pPr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не купаться, а тем более не нырять в незнакомых водоемах (неизвестная глубина, камни, коряги);</a:t>
            </a:r>
          </a:p>
          <a:p>
            <a:pPr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не заплывать за буйки;</a:t>
            </a:r>
          </a:p>
          <a:p>
            <a:pPr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не устраивать в воде игры с шуточными «утоплениями»;</a:t>
            </a:r>
          </a:p>
          <a:p>
            <a:pPr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пользоваться надувным матрасом (кругом, автомобильной камерой) надо только под присмотром взрослых: матрас может неожиданно «</a:t>
            </a:r>
            <a:r>
              <a:rPr lang="ru-RU" sz="2800" dirty="0" err="1" smtClean="0">
                <a:latin typeface="Times New Roman" pitchFamily="18" charset="0"/>
                <a:cs typeface="Times New Roman" pitchFamily="18" charset="0"/>
              </a:rPr>
              <a:t>сдуться</a:t>
            </a:r>
            <a:r>
              <a:rPr lang="ru-RU" sz="2800" dirty="0" smtClean="0">
                <a:latin typeface="Times New Roman" pitchFamily="18" charset="0"/>
                <a:cs typeface="Times New Roman" pitchFamily="18" charset="0"/>
              </a:rPr>
              <a:t>» или течение унесет его далеко от берега.</a:t>
            </a:r>
          </a:p>
          <a:p>
            <a:pPr algn="just" eaLnBrk="1" fontAlgn="auto" hangingPunct="1">
              <a:spcAft>
                <a:spcPts val="0"/>
              </a:spcAft>
              <a:buFont typeface="Arial" pitchFamily="34" charset="0"/>
              <a:buNone/>
              <a:defRPr/>
            </a:pPr>
            <a:r>
              <a:rPr lang="ru-RU" sz="2800" dirty="0" smtClean="0">
                <a:latin typeface="Times New Roman" pitchFamily="18" charset="0"/>
                <a:cs typeface="Times New Roman" pitchFamily="18" charset="0"/>
              </a:rPr>
              <a:t>		Что делать, если у вас на глазах тонет человек, а под рукой нет ни спасательного круга, ни даже веревки, чтобы бросить ее утопающему? Немедленно зовите на помощь взрослых!</a:t>
            </a:r>
            <a:endParaRPr lang="ru-RU" sz="2800" dirty="0">
              <a:latin typeface="Times New Roman" pitchFamily="18" charset="0"/>
              <a:cs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1000" r="-11000"/>
          </a:stretch>
        </a:blipFill>
        <a:effectLst/>
      </p:bgPr>
    </p:bg>
    <p:spTree>
      <p:nvGrpSpPr>
        <p:cNvPr id="1" name=""/>
        <p:cNvGrpSpPr/>
        <p:nvPr/>
      </p:nvGrpSpPr>
      <p:grpSpPr>
        <a:xfrm>
          <a:off x="0" y="0"/>
          <a:ext cx="0" cy="0"/>
          <a:chOff x="0" y="0"/>
          <a:chExt cx="0" cy="0"/>
        </a:xfrm>
      </p:grpSpPr>
      <p:sp>
        <p:nvSpPr>
          <p:cNvPr id="77826" name="Заголовок 1"/>
          <p:cNvSpPr>
            <a:spLocks noGrp="1"/>
          </p:cNvSpPr>
          <p:nvPr>
            <p:ph type="title"/>
          </p:nvPr>
        </p:nvSpPr>
        <p:spPr>
          <a:xfrm>
            <a:off x="500063" y="428625"/>
            <a:ext cx="8229600" cy="5929313"/>
          </a:xfrm>
        </p:spPr>
        <p:txBody>
          <a:bodyPr/>
          <a:lstStyle/>
          <a:p>
            <a:pPr eaLnBrk="1" hangingPunct="1"/>
            <a:r>
              <a:rPr lang="ru-RU" sz="8800" b="1" smtClean="0"/>
              <a:t>Если хочешь </a:t>
            </a:r>
            <a:br>
              <a:rPr lang="ru-RU" sz="8800" b="1" smtClean="0"/>
            </a:br>
            <a:r>
              <a:rPr lang="ru-RU" sz="8800" b="1" smtClean="0"/>
              <a:t/>
            </a:r>
            <a:br>
              <a:rPr lang="ru-RU" sz="8800" b="1" smtClean="0"/>
            </a:br>
            <a:r>
              <a:rPr lang="ru-RU" sz="8800" b="1" smtClean="0"/>
              <a:t/>
            </a:r>
            <a:br>
              <a:rPr lang="ru-RU" sz="8800" b="1" smtClean="0"/>
            </a:br>
            <a:r>
              <a:rPr lang="ru-RU" sz="8800" b="1" smtClean="0"/>
              <a:t/>
            </a:r>
            <a:br>
              <a:rPr lang="ru-RU" sz="8800" b="1" smtClean="0"/>
            </a:br>
            <a:r>
              <a:rPr lang="ru-RU" sz="8800" b="1" smtClean="0"/>
              <a:t>быть здоров</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l="-11000" r="-11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63"/>
            <a:ext cx="8229600" cy="5626100"/>
          </a:xfrm>
        </p:spPr>
        <p:txBody>
          <a:bodyPr rtlCol="0">
            <a:normAutofit/>
          </a:bodyPr>
          <a:lstStyle/>
          <a:p>
            <a:pPr algn="just" eaLnBrk="1" fontAlgn="auto" hangingPunct="1">
              <a:spcAft>
                <a:spcPts val="0"/>
              </a:spcAft>
              <a:buFont typeface="Arial" pitchFamily="34" charset="0"/>
              <a:buNone/>
              <a:defRPr/>
            </a:pPr>
            <a:r>
              <a:rPr lang="ru-RU" dirty="0" smtClean="0"/>
              <a:t>		</a:t>
            </a:r>
            <a:r>
              <a:rPr lang="ru-RU" sz="2800" dirty="0" smtClean="0">
                <a:latin typeface="Times New Roman" pitchFamily="18" charset="0"/>
                <a:cs typeface="Times New Roman" pitchFamily="18" charset="0"/>
              </a:rPr>
              <a:t>Вы хотите быть сильными, здоровыми, энергичными и бодрыми? Тогда вам обязательно нужно вести здоровый образ жизни, который включает в себя:</a:t>
            </a:r>
          </a:p>
          <a:p>
            <a:pPr marL="449263" indent="87313"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	правильный распорядок дня</a:t>
            </a:r>
          </a:p>
          <a:p>
            <a:pPr marL="449263" indent="87313"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    занятия физкультурой</a:t>
            </a:r>
          </a:p>
          <a:p>
            <a:pPr marL="449263" indent="87313"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    хорошую гигиену</a:t>
            </a:r>
          </a:p>
          <a:p>
            <a:pPr marL="449263" indent="87313"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    правильное питание</a:t>
            </a:r>
          </a:p>
          <a:p>
            <a:pPr marL="449263" indent="87313" algn="just" eaLnBrk="1" fontAlgn="auto" hangingPunct="1">
              <a:spcAft>
                <a:spcPts val="0"/>
              </a:spcAft>
              <a:buFont typeface="Arial" pitchFamily="34" charset="0"/>
              <a:buChar char="•"/>
              <a:defRPr/>
            </a:pPr>
            <a:r>
              <a:rPr lang="ru-RU" sz="2800" dirty="0" smtClean="0">
                <a:latin typeface="Times New Roman" pitchFamily="18" charset="0"/>
                <a:cs typeface="Times New Roman" pitchFamily="18" charset="0"/>
              </a:rPr>
              <a:t>    закаливание	</a:t>
            </a:r>
            <a:endParaRPr lang="ru-RU"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Заголовок 1"/>
          <p:cNvSpPr>
            <a:spLocks noGrp="1"/>
          </p:cNvSpPr>
          <p:nvPr>
            <p:ph type="title"/>
          </p:nvPr>
        </p:nvSpPr>
        <p:spPr/>
        <p:txBody>
          <a:bodyPr/>
          <a:lstStyle/>
          <a:p>
            <a:pPr eaLnBrk="1" hangingPunct="1"/>
            <a:r>
              <a:rPr lang="ru-RU" sz="2800" smtClean="0">
                <a:latin typeface="Times New Roman" pitchFamily="18" charset="0"/>
                <a:cs typeface="Times New Roman" pitchFamily="18" charset="0"/>
              </a:rPr>
              <a:t>Несколько простых рекомендаций помогут вам правильно организовать свой день и позаботиться о своем здоровье:</a:t>
            </a:r>
          </a:p>
        </p:txBody>
      </p:sp>
      <p:sp>
        <p:nvSpPr>
          <p:cNvPr id="79875" name="Содержимое 2"/>
          <p:cNvSpPr>
            <a:spLocks noGrp="1"/>
          </p:cNvSpPr>
          <p:nvPr>
            <p:ph idx="1"/>
          </p:nvPr>
        </p:nvSpPr>
        <p:spPr>
          <a:xfrm>
            <a:off x="457200" y="1428750"/>
            <a:ext cx="8229600" cy="5143500"/>
          </a:xfrm>
        </p:spPr>
        <p:txBody>
          <a:bodyPr/>
          <a:lstStyle/>
          <a:p>
            <a:pPr indent="557213" algn="just" eaLnBrk="1" hangingPunct="1"/>
            <a:r>
              <a:rPr lang="ru-RU" sz="2000" smtClean="0">
                <a:latin typeface="Times New Roman" pitchFamily="18" charset="0"/>
                <a:cs typeface="Times New Roman" pitchFamily="18" charset="0"/>
              </a:rPr>
              <a:t>учебу, занятия физкультурой и домашние дела нужно чередовать, чтобы не слишком уставать от них;</a:t>
            </a:r>
          </a:p>
          <a:p>
            <a:pPr indent="557213" algn="just" eaLnBrk="1" hangingPunct="1"/>
            <a:r>
              <a:rPr lang="ru-RU" sz="2000" smtClean="0">
                <a:latin typeface="Times New Roman" pitchFamily="18" charset="0"/>
                <a:cs typeface="Times New Roman" pitchFamily="18" charset="0"/>
              </a:rPr>
              <a:t>спать нужно не менее 9-10 часов в день, ложиться спать в одно и то же время; </a:t>
            </a:r>
          </a:p>
          <a:p>
            <a:pPr indent="557213" algn="just" eaLnBrk="1" hangingPunct="1"/>
            <a:r>
              <a:rPr lang="ru-RU" sz="2000" smtClean="0">
                <a:latin typeface="Times New Roman" pitchFamily="18" charset="0"/>
                <a:cs typeface="Times New Roman" pitchFamily="18" charset="0"/>
              </a:rPr>
              <a:t>кушать тоже нужно в одно и то же время, но не наедайтесь перед сном. Кроме того, не стоит увлекаться сладостями, сдобой, газировкой;</a:t>
            </a:r>
          </a:p>
          <a:p>
            <a:pPr indent="557213" algn="just" eaLnBrk="1" hangingPunct="1"/>
            <a:r>
              <a:rPr lang="ru-RU" sz="2000" smtClean="0">
                <a:latin typeface="Times New Roman" pitchFamily="18" charset="0"/>
                <a:cs typeface="Times New Roman" pitchFamily="18" charset="0"/>
              </a:rPr>
              <a:t>каждый день начинайте с зарядки, ведь люди, занимающиеся физкультурой, реже болеют, лучше учатся и работают, дольше живут;</a:t>
            </a:r>
          </a:p>
          <a:p>
            <a:pPr indent="557213" algn="just" eaLnBrk="1" hangingPunct="1"/>
            <a:r>
              <a:rPr lang="ru-RU" sz="2000" smtClean="0">
                <a:latin typeface="Times New Roman" pitchFamily="18" charset="0"/>
                <a:cs typeface="Times New Roman" pitchFamily="18" charset="0"/>
              </a:rPr>
              <a:t>обязательно соблюдайте чистоту рук и тела – это лучшая защита от микробов и болезней</a:t>
            </a:r>
          </a:p>
          <a:p>
            <a:pPr indent="557213" algn="just" eaLnBrk="1" hangingPunct="1"/>
            <a:r>
              <a:rPr lang="ru-RU" sz="2000" smtClean="0">
                <a:latin typeface="Times New Roman" pitchFamily="18" charset="0"/>
                <a:cs typeface="Times New Roman" pitchFamily="18" charset="0"/>
              </a:rPr>
              <a:t>непременно оставьте часок-другой для прогулок и игр на свежем воздухе;</a:t>
            </a:r>
          </a:p>
          <a:p>
            <a:pPr indent="557213" algn="just" eaLnBrk="1" hangingPunct="1"/>
            <a:r>
              <a:rPr lang="ru-RU" sz="2000" smtClean="0">
                <a:latin typeface="Times New Roman" pitchFamily="18" charset="0"/>
                <a:cs typeface="Times New Roman" pitchFamily="18" charset="0"/>
              </a:rPr>
              <a:t>закаляйтесь – закаленные люди гораздо реже болеют и быстрее выздоравливают.</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50"/>
            <a:ext cx="8229600" cy="6572250"/>
          </a:xfrm>
        </p:spPr>
        <p:txBody>
          <a:bodyPr rtlCol="0">
            <a:normAutofit lnSpcReduction="10000"/>
          </a:bodyPr>
          <a:lstStyle/>
          <a:p>
            <a:pPr algn="just" eaLnBrk="1" fontAlgn="auto" hangingPunct="1">
              <a:spcAft>
                <a:spcPts val="0"/>
              </a:spcAft>
              <a:buFont typeface="Arial" pitchFamily="34" charset="0"/>
              <a:buNone/>
              <a:defRPr/>
            </a:pPr>
            <a:r>
              <a:rPr lang="ru-RU" dirty="0" smtClean="0"/>
              <a:t>		</a:t>
            </a:r>
            <a:r>
              <a:rPr lang="ru-RU" dirty="0" smtClean="0">
                <a:latin typeface="Times New Roman" pitchFamily="18" charset="0"/>
                <a:cs typeface="Times New Roman" pitchFamily="18" charset="0"/>
              </a:rPr>
              <a:t>Выполняйте все наши рекомендации регулярно – и вы будете здоровы и готовы к любым непредвиденным ситуациям. А если все же обстоятельства сильнее вас, не отчаивайтесь, а зовите нас, спасателей, мы поможем всегда!</a:t>
            </a:r>
          </a:p>
          <a:p>
            <a:pPr algn="just" eaLnBrk="1" fontAlgn="auto" hangingPunct="1">
              <a:spcAft>
                <a:spcPts val="0"/>
              </a:spcAft>
              <a:buFont typeface="Arial" pitchFamily="34" charset="0"/>
              <a:buNone/>
              <a:defRPr/>
            </a:pPr>
            <a:r>
              <a:rPr lang="ru-RU" dirty="0" smtClean="0">
                <a:latin typeface="Times New Roman" pitchFamily="18" charset="0"/>
                <a:cs typeface="Times New Roman" pitchFamily="18" charset="0"/>
              </a:rPr>
              <a:t>		Не забывайте наш телефон</a:t>
            </a:r>
          </a:p>
          <a:p>
            <a:pPr algn="just" eaLnBrk="1" fontAlgn="auto" hangingPunct="1">
              <a:spcAft>
                <a:spcPts val="0"/>
              </a:spcAft>
              <a:buFont typeface="Arial" pitchFamily="34" charset="0"/>
              <a:buNone/>
              <a:defRPr/>
            </a:pPr>
            <a:r>
              <a:rPr lang="ru-RU" dirty="0" smtClean="0">
                <a:latin typeface="Times New Roman" pitchFamily="18" charset="0"/>
                <a:cs typeface="Times New Roman" pitchFamily="18" charset="0"/>
              </a:rPr>
              <a:t>						</a:t>
            </a:r>
            <a:r>
              <a:rPr lang="ru-RU" sz="18000" dirty="0" smtClean="0">
                <a:solidFill>
                  <a:srgbClr val="FF0000"/>
                </a:solidFill>
                <a:latin typeface="Times New Roman" pitchFamily="18" charset="0"/>
                <a:cs typeface="Times New Roman" pitchFamily="18" charset="0"/>
              </a:rPr>
              <a:t>101</a:t>
            </a:r>
            <a:endParaRPr lang="ru-RU" sz="18000" dirty="0">
              <a:solidFill>
                <a:srgbClr val="FF00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4000"/>
            <a:lum/>
          </a:blip>
          <a:srcRect/>
          <a:stretch>
            <a:fillRect t="-6000" b="-6000"/>
          </a:stretch>
        </a:blipFill>
        <a:effectLst/>
      </p:bgPr>
    </p:bg>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571500" y="2286000"/>
            <a:ext cx="8229600" cy="1143000"/>
          </a:xfrm>
        </p:spPr>
        <p:txBody>
          <a:bodyPr/>
          <a:lstStyle/>
          <a:p>
            <a:pPr eaLnBrk="1" hangingPunct="1"/>
            <a:r>
              <a:rPr lang="ru-RU" sz="9600" smtClean="0">
                <a:solidFill>
                  <a:srgbClr val="0070C0"/>
                </a:solidFill>
                <a:latin typeface="Times New Roman" pitchFamily="18" charset="0"/>
                <a:cs typeface="Times New Roman" pitchFamily="18" charset="0"/>
              </a:rPr>
              <a:t>Опасности в жилище</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p:nvPr>
        </p:nvSpPr>
        <p:spPr>
          <a:xfrm>
            <a:off x="457200" y="274638"/>
            <a:ext cx="8229600" cy="6226175"/>
          </a:xfrm>
        </p:spPr>
        <p:txBody>
          <a:bodyPr/>
          <a:lstStyle/>
          <a:p>
            <a:pPr eaLnBrk="1" hangingPunct="1"/>
            <a:r>
              <a:rPr lang="ru-RU" sz="12000" smtClean="0">
                <a:solidFill>
                  <a:srgbClr val="FF0000"/>
                </a:solidFill>
                <a:latin typeface="Times New Roman" pitchFamily="18" charset="0"/>
                <a:cs typeface="Times New Roman" pitchFamily="18" charset="0"/>
              </a:rPr>
              <a:t>ПОЖАР!!!</a:t>
            </a:r>
          </a:p>
        </p:txBody>
      </p:sp>
      <p:sp>
        <p:nvSpPr>
          <p:cNvPr id="4" name="Овал 3"/>
          <p:cNvSpPr/>
          <p:nvPr/>
        </p:nvSpPr>
        <p:spPr>
          <a:xfrm>
            <a:off x="571500" y="564356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
        <p:nvSpPr>
          <p:cNvPr id="5" name="Овал 4"/>
          <p:cNvSpPr/>
          <p:nvPr/>
        </p:nvSpPr>
        <p:spPr>
          <a:xfrm>
            <a:off x="7143750" y="564356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
        <p:nvSpPr>
          <p:cNvPr id="6" name="Овал 5"/>
          <p:cNvSpPr/>
          <p:nvPr/>
        </p:nvSpPr>
        <p:spPr>
          <a:xfrm>
            <a:off x="642938" y="428625"/>
            <a:ext cx="1428750" cy="928688"/>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
        <p:nvSpPr>
          <p:cNvPr id="7" name="Овал 6"/>
          <p:cNvSpPr/>
          <p:nvPr/>
        </p:nvSpPr>
        <p:spPr>
          <a:xfrm>
            <a:off x="7000875" y="428625"/>
            <a:ext cx="1428750" cy="928688"/>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50"/>
            <a:ext cx="8229600" cy="6286500"/>
          </a:xfrm>
        </p:spPr>
        <p:txBody>
          <a:bodyPr rtlCol="0">
            <a:normAutofit lnSpcReduction="10000"/>
          </a:bodyPr>
          <a:lstStyle/>
          <a:p>
            <a:pPr algn="just" eaLnBrk="1" fontAlgn="auto" hangingPunct="1">
              <a:spcAft>
                <a:spcPts val="0"/>
              </a:spcAft>
              <a:buFont typeface="Arial" pitchFamily="34" charset="0"/>
              <a:buNone/>
              <a:defRPr/>
            </a:pPr>
            <a:r>
              <a:rPr lang="ru-RU" dirty="0" smtClean="0"/>
              <a:t>		</a:t>
            </a:r>
            <a:r>
              <a:rPr lang="ru-RU" dirty="0" smtClean="0">
                <a:latin typeface="Times New Roman" pitchFamily="18" charset="0"/>
                <a:cs typeface="Times New Roman" pitchFamily="18" charset="0"/>
              </a:rPr>
              <a:t>Пожар в квартире, доме или на даче возникает, как правило, по нашей вине. Мы нередко забываем о правилах безопасности. И очень часто, если произошел пожар, мы не знаем, что делать.</a:t>
            </a:r>
          </a:p>
          <a:p>
            <a:pPr algn="just" eaLnBrk="1" fontAlgn="auto" hangingPunct="1">
              <a:spcAft>
                <a:spcPts val="0"/>
              </a:spcAft>
              <a:buFont typeface="Arial" pitchFamily="34" charset="0"/>
              <a:buNone/>
              <a:defRPr/>
            </a:pPr>
            <a:endParaRPr lang="ru-RU" dirty="0">
              <a:latin typeface="Times New Roman" pitchFamily="18" charset="0"/>
              <a:cs typeface="Times New Roman" pitchFamily="18" charset="0"/>
            </a:endParaRPr>
          </a:p>
          <a:p>
            <a:pPr algn="just" eaLnBrk="1" fontAlgn="auto" hangingPunct="1">
              <a:spcAft>
                <a:spcPts val="0"/>
              </a:spcAft>
              <a:buFont typeface="Arial" pitchFamily="34" charset="0"/>
              <a:buNone/>
              <a:defRPr/>
            </a:pPr>
            <a:r>
              <a:rPr lang="ru-RU" dirty="0" smtClean="0">
                <a:latin typeface="Times New Roman" pitchFamily="18" charset="0"/>
                <a:cs typeface="Times New Roman" pitchFamily="18" charset="0"/>
              </a:rPr>
              <a:t>		      Запомните главное правило:</a:t>
            </a:r>
          </a:p>
          <a:p>
            <a:pPr algn="just" eaLnBrk="1" fontAlgn="auto" hangingPunct="1">
              <a:spcAft>
                <a:spcPts val="0"/>
              </a:spcAft>
              <a:buFont typeface="Arial" pitchFamily="34" charset="0"/>
              <a:buNone/>
              <a:defRPr/>
            </a:pPr>
            <a:endParaRPr lang="ru-RU" dirty="0">
              <a:latin typeface="Times New Roman" pitchFamily="18" charset="0"/>
              <a:cs typeface="Times New Roman" pitchFamily="18" charset="0"/>
            </a:endParaRPr>
          </a:p>
          <a:p>
            <a:pPr algn="ctr" eaLnBrk="1" fontAlgn="auto" hangingPunct="1">
              <a:spcAft>
                <a:spcPts val="0"/>
              </a:spcAft>
              <a:buFont typeface="Arial" pitchFamily="34" charset="0"/>
              <a:buNone/>
              <a:defRPr/>
            </a:pPr>
            <a:r>
              <a:rPr lang="ru-RU" sz="4800" b="1" dirty="0" smtClean="0">
                <a:solidFill>
                  <a:srgbClr val="FF0000"/>
                </a:solidFill>
                <a:latin typeface="Times New Roman" pitchFamily="18" charset="0"/>
                <a:cs typeface="Times New Roman" pitchFamily="18" charset="0"/>
              </a:rPr>
              <a:t>ПОЖАР ЛЕГЧЕ ПРЕДУПРЕДИТЬ, ЧЕМ ПОТУШИТЬ!!!</a:t>
            </a:r>
            <a:endParaRPr lang="ru-RU" sz="4800" b="1" dirty="0">
              <a:solidFill>
                <a:srgbClr val="FF0000"/>
              </a:solidFill>
            </a:endParaRPr>
          </a:p>
        </p:txBody>
      </p:sp>
      <p:sp>
        <p:nvSpPr>
          <p:cNvPr id="4" name="Овал 3"/>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ransition>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Содержимое 2"/>
          <p:cNvSpPr>
            <a:spLocks noGrp="1"/>
          </p:cNvSpPr>
          <p:nvPr>
            <p:ph idx="1"/>
          </p:nvPr>
        </p:nvSpPr>
        <p:spPr>
          <a:xfrm>
            <a:off x="457200" y="500063"/>
            <a:ext cx="8229600" cy="5626100"/>
          </a:xfrm>
        </p:spPr>
        <p:txBody>
          <a:bodyPr/>
          <a:lstStyle/>
          <a:p>
            <a:pPr eaLnBrk="1" hangingPunct="1">
              <a:buFont typeface="Arial" charset="0"/>
              <a:buNone/>
            </a:pPr>
            <a:r>
              <a:rPr lang="ru-RU" smtClean="0">
                <a:latin typeface="Times New Roman" pitchFamily="18" charset="0"/>
                <a:cs typeface="Times New Roman" pitchFamily="18" charset="0"/>
              </a:rPr>
              <a:t>	Поэтому:</a:t>
            </a:r>
          </a:p>
          <a:p>
            <a:pPr eaLnBrk="1" hangingPunct="1">
              <a:buFont typeface="Arial" charset="0"/>
              <a:buNone/>
            </a:pPr>
            <a:endParaRPr lang="ru-RU" smtClean="0">
              <a:latin typeface="Times New Roman" pitchFamily="18" charset="0"/>
              <a:cs typeface="Times New Roman" pitchFamily="18" charset="0"/>
            </a:endParaRPr>
          </a:p>
          <a:p>
            <a:pPr eaLnBrk="1" hangingPunct="1">
              <a:buFont typeface="Arial" charset="0"/>
              <a:buNone/>
            </a:pPr>
            <a:r>
              <a:rPr lang="ru-RU" smtClean="0">
                <a:latin typeface="Times New Roman" pitchFamily="18" charset="0"/>
                <a:cs typeface="Times New Roman" pitchFamily="18" charset="0"/>
              </a:rPr>
              <a:t>	НЕ ОСТАВЛЯЙТЕ ВКЛЮЧЕННЫЕ ЭЛЕКТРОПРИБОРЫ БЕЗ ПРИСМОТРА!</a:t>
            </a:r>
          </a:p>
          <a:p>
            <a:pPr eaLnBrk="1" hangingPunct="1">
              <a:buFont typeface="Arial" charset="0"/>
              <a:buNone/>
            </a:pPr>
            <a:endParaRPr lang="ru-RU" smtClean="0">
              <a:latin typeface="Times New Roman" pitchFamily="18" charset="0"/>
              <a:cs typeface="Times New Roman" pitchFamily="18" charset="0"/>
            </a:endParaRPr>
          </a:p>
          <a:p>
            <a:pPr eaLnBrk="1" hangingPunct="1">
              <a:buFont typeface="Arial" charset="0"/>
              <a:buNone/>
            </a:pPr>
            <a:r>
              <a:rPr lang="ru-RU" smtClean="0">
                <a:latin typeface="Times New Roman" pitchFamily="18" charset="0"/>
                <a:cs typeface="Times New Roman" pitchFamily="18" charset="0"/>
              </a:rPr>
              <a:t>	БУДЬТЕ ОСТОРОЖНЫ СО СПИЧКАМИ!</a:t>
            </a:r>
          </a:p>
          <a:p>
            <a:pPr eaLnBrk="1" hangingPunct="1">
              <a:buFont typeface="Arial" charset="0"/>
              <a:buNone/>
            </a:pPr>
            <a:r>
              <a:rPr lang="ru-RU" smtClean="0">
                <a:latin typeface="Times New Roman" pitchFamily="18" charset="0"/>
                <a:cs typeface="Times New Roman" pitchFamily="18" charset="0"/>
              </a:rPr>
              <a:t>				И вообще, </a:t>
            </a:r>
          </a:p>
        </p:txBody>
      </p:sp>
      <p:sp>
        <p:nvSpPr>
          <p:cNvPr id="4" name="Скругленный прямоугольник 3"/>
          <p:cNvSpPr/>
          <p:nvPr/>
        </p:nvSpPr>
        <p:spPr>
          <a:xfrm>
            <a:off x="1500166" y="4714884"/>
            <a:ext cx="7358114" cy="1500198"/>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ru-RU" sz="3200" dirty="0">
                <a:latin typeface="Times New Roman" pitchFamily="18" charset="0"/>
                <a:cs typeface="Times New Roman" pitchFamily="18" charset="0"/>
              </a:rPr>
              <a:t>ДУМАЙТЕ ПРЕЖДЕ, ЧЕМ ЧТО-ТО СДЕЛАТЬ!!!</a:t>
            </a:r>
          </a:p>
          <a:p>
            <a:pPr algn="ctr" fontAlgn="auto">
              <a:spcBef>
                <a:spcPts val="0"/>
              </a:spcBef>
              <a:spcAft>
                <a:spcPts val="0"/>
              </a:spcAft>
              <a:defRPr/>
            </a:pPr>
            <a:endParaRPr lang="ru-RU" dirty="0"/>
          </a:p>
        </p:txBody>
      </p:sp>
      <p:sp>
        <p:nvSpPr>
          <p:cNvPr id="5" name="Овал 4"/>
          <p:cNvSpPr/>
          <p:nvPr/>
        </p:nvSpPr>
        <p:spPr>
          <a:xfrm>
            <a:off x="0" y="5929313"/>
            <a:ext cx="1428750" cy="92868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ru-RU" dirty="0"/>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2513</TotalTime>
  <Words>2781</Words>
  <Application>Microsoft Office PowerPoint</Application>
  <PresentationFormat>Экран (4:3)</PresentationFormat>
  <Paragraphs>184</Paragraphs>
  <Slides>59</Slides>
  <Notes>0</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1</vt:i4>
      </vt:variant>
      <vt:variant>
        <vt:lpstr>Заголовки слайдов</vt:lpstr>
      </vt:variant>
      <vt:variant>
        <vt:i4>59</vt:i4>
      </vt:variant>
    </vt:vector>
  </HeadingPairs>
  <TitlesOfParts>
    <vt:vector size="63" baseType="lpstr">
      <vt:lpstr>Arial</vt:lpstr>
      <vt:lpstr>Calibri</vt:lpstr>
      <vt:lpstr>Times New Roman</vt:lpstr>
      <vt:lpstr>Тема Office</vt:lpstr>
      <vt:lpstr>ФОРМУЛА БЕЗОПАСНОСТИ</vt:lpstr>
      <vt:lpstr>Что такое  чрезвычайные ситуации?</vt:lpstr>
      <vt:lpstr>Слайд 3</vt:lpstr>
      <vt:lpstr>Слайд 4</vt:lpstr>
      <vt:lpstr>-  предвидеть опасность – стараться предугадать, что произойдет или где находиться безопасно;  -  избегать ее – постараться сделать все, чтобы ничего плохого с вами и окружающими не случилось; -  действовать решительно и четко – не пугаться, не теряться, а бать хладнокровным и мужественным, сделать все, чтобы помочь себе и другим; -  помочь любому, кто оказался в трудной или опасной ситуации; -  звать на помощь; -  бороться до последнего.   Конечно, мы все должны уметь действовать в чрезвычайной ситуации по данной формуле. Однако, не всякой беде можно противостоять «один на один». Часто для победы требуются усилия многих людей. Поэтому в нашей стране есть люди, профессия которых – спасатель, задача – помогать каждому, попавшему в чрезвычайную ситуацию.  </vt:lpstr>
      <vt:lpstr>Опасности в жилище</vt:lpstr>
      <vt:lpstr>ПОЖАР!!!</vt:lpstr>
      <vt:lpstr>Слайд 8</vt:lpstr>
      <vt:lpstr>Слайд 9</vt:lpstr>
      <vt:lpstr>Ну, а если все-таки загорелось?</vt:lpstr>
      <vt:lpstr>При этом сообщите:</vt:lpstr>
      <vt:lpstr>Если огонь не велик, попробуйте справиться с ним самостоятельно, используя подручные средства для тушения: мокрую ткань и воду.</vt:lpstr>
      <vt:lpstr>ПОМНИТЕ!!!</vt:lpstr>
      <vt:lpstr>При пожаре дым опасен даже больше, чем огонь.</vt:lpstr>
      <vt:lpstr>Если выйти из квартиры невозможно,</vt:lpstr>
      <vt:lpstr>РАЗЛИВ РТУТИ</vt:lpstr>
      <vt:lpstr>Слайд 17</vt:lpstr>
      <vt:lpstr>Если в помещении обнаружена разлившаяся ртуть, необходимо:</vt:lpstr>
      <vt:lpstr>Опасности в общественных местах</vt:lpstr>
      <vt:lpstr>Слайд 20</vt:lpstr>
      <vt:lpstr>Итак, несколько простых правил, зная которые, вы можете обезопасить себя:</vt:lpstr>
      <vt:lpstr>Легковой автомобиль</vt:lpstr>
      <vt:lpstr>Слайд 23</vt:lpstr>
      <vt:lpstr>Слайд 24</vt:lpstr>
      <vt:lpstr>Слайд 25</vt:lpstr>
      <vt:lpstr>Слайд 26</vt:lpstr>
      <vt:lpstr>Опасности в природе</vt:lpstr>
      <vt:lpstr>Электробезопасность на природе</vt:lpstr>
      <vt:lpstr>Слайд 29</vt:lpstr>
      <vt:lpstr>Если вы заблудились в лесу</vt:lpstr>
      <vt:lpstr>Слайд 31</vt:lpstr>
      <vt:lpstr>Если вы попали под грозу</vt:lpstr>
      <vt:lpstr>Слайд 33</vt:lpstr>
      <vt:lpstr>Если провалился под лед</vt:lpstr>
      <vt:lpstr>Слайд 35</vt:lpstr>
      <vt:lpstr>Пожар в лесу</vt:lpstr>
      <vt:lpstr>Слайд 37</vt:lpstr>
      <vt:lpstr>Сильная жара</vt:lpstr>
      <vt:lpstr>Основы оказания первой медицинской помощи</vt:lpstr>
      <vt:lpstr>Слайд 40</vt:lpstr>
      <vt:lpstr>   Если из раны идет кровь</vt:lpstr>
      <vt:lpstr>ПЕРВАЯ МЕДИЦИНСКАЯ ПОМОЩЬ ПРИ ТЕРМИЧЕСКИХ И ХИМИЧЕСКИХ ОЖОГАХ</vt:lpstr>
      <vt:lpstr>Слайд 43</vt:lpstr>
      <vt:lpstr>Слайд 44</vt:lpstr>
      <vt:lpstr>Если из носа течет кровь</vt:lpstr>
      <vt:lpstr>Слайд 46</vt:lpstr>
      <vt:lpstr>МЕДИЦИНСКАЯ ПОМОЩЬ ПРИ ОТРАВЛЕНИИ СРЕДСТВАМИ БЫТОВОЙ ХИМИИ, ЛЕКАРСТВАМИ, РАСТЕНИЯМИ</vt:lpstr>
      <vt:lpstr>Слайд 48</vt:lpstr>
      <vt:lpstr>Помощь при сердечном приступе</vt:lpstr>
      <vt:lpstr>Слайд 50</vt:lpstr>
      <vt:lpstr>ПЕРЕОХЛАЖДЕНИЕ  И  ОБМОРОЖЕНИЕ</vt:lpstr>
      <vt:lpstr>Слайд 52</vt:lpstr>
      <vt:lpstr>УТОПЛЕНИЕ</vt:lpstr>
      <vt:lpstr>Слайд 54</vt:lpstr>
      <vt:lpstr>Правила поведения на воде:</vt:lpstr>
      <vt:lpstr>Если хочешь     быть здоров</vt:lpstr>
      <vt:lpstr>Слайд 57</vt:lpstr>
      <vt:lpstr>Несколько простых рекомендаций помогут вам правильно организовать свой день и позаботиться о своем здоровье:</vt:lpstr>
      <vt:lpstr>Слайд 59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ФОРМУЛА БЕЗОПАСНОСТИ</dc:title>
  <cp:lastModifiedBy>Admin</cp:lastModifiedBy>
  <cp:revision>245</cp:revision>
  <dcterms:created xsi:type="dcterms:W3CDTF">2010-11-22T07:24:11Z</dcterms:created>
  <dcterms:modified xsi:type="dcterms:W3CDTF">2013-04-09T08:53:52Z</dcterms:modified>
</cp:coreProperties>
</file>