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1" r:id="rId3"/>
    <p:sldId id="262" r:id="rId4"/>
    <p:sldId id="274" r:id="rId5"/>
    <p:sldId id="264" r:id="rId6"/>
    <p:sldId id="275" r:id="rId7"/>
    <p:sldId id="276" r:id="rId8"/>
    <p:sldId id="277" r:id="rId9"/>
    <p:sldId id="278" r:id="rId10"/>
    <p:sldId id="279" r:id="rId11"/>
    <p:sldId id="280" r:id="rId12"/>
    <p:sldId id="273" r:id="rId13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320F11A6-6309-4769-AB81-4803D5287078}">
          <p14:sldIdLst>
            <p14:sldId id="256"/>
            <p14:sldId id="261"/>
            <p14:sldId id="263"/>
            <p14:sldId id="262"/>
            <p14:sldId id="274"/>
            <p14:sldId id="264"/>
            <p14:sldId id="275"/>
            <p14:sldId id="276"/>
            <p14:sldId id="277"/>
            <p14:sldId id="278"/>
            <p14:sldId id="279"/>
            <p14:sldId id="280"/>
            <p14:sldId id="27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319"/>
    <a:srgbClr val="173A8D"/>
    <a:srgbClr val="003374"/>
    <a:srgbClr val="C9A093"/>
    <a:srgbClr val="F1F1F1"/>
    <a:srgbClr val="385592"/>
    <a:srgbClr val="3A5896"/>
    <a:srgbClr val="1D3C7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69" autoAdjust="0"/>
    <p:restoredTop sz="94660" autoAdjust="0"/>
  </p:normalViewPr>
  <p:slideViewPr>
    <p:cSldViewPr snapToGrid="0">
      <p:cViewPr varScale="1">
        <p:scale>
          <a:sx n="150" d="100"/>
          <a:sy n="150" d="100"/>
        </p:scale>
        <p:origin x="-420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11FA3E2-74A1-457D-8DA6-325D7BFEAF70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EBA637B-D0E2-4C5E-BE7B-C9AFAC571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5575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795F4-AA54-4BD1-A279-9665251B789B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0AF16-3B3B-407F-95C9-446747BDE2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0AF16-3B3B-407F-95C9-446747BDE2A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49C19-8D90-4DF2-BD2D-79553FAC7C49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70BFD-F8CF-4CE1-866A-0BE4CAD56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639B-01BE-41B9-A365-8882BE709ABC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881C2-72A4-44FF-82E2-B5CE26BBD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6EBD1-2A19-4B41-B606-A89A9EBF64A7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CDE1B-A4DD-40FE-80B8-8A59E4F09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DF02D-1744-44B8-9ADF-6EF5D38E833F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252E6-7766-479D-BB72-A3EA768D6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100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F2C9F-DFD3-472E-9F1F-10D72E94ACDD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6C6A7-7D71-4BB4-ABBD-03F8222BD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BFB66-0737-41B9-A2D5-7C7C8FC83BBC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5A1FF-DC7B-498D-9630-393D116E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7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63F09-9C0A-4F1D-94AA-EE7C06CD5520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53FEB-AA23-4F66-9736-5DDA2B28F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56101-09B5-4523-BE2D-3A09E2EF0EFB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79C71-C284-4A15-9601-2046E48DF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3D3D5-E302-4464-BB96-C3DADB48F97E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D6274-025A-45D8-A529-759259B8C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708F5-F081-4170-9B0B-90EE0D5FA407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4B48C-9316-41C0-B94E-580DFDB80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68D73-EC6F-4002-8763-3346C7011669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2836F-25E3-4C91-863B-D01A0DB39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6114" y="1098947"/>
            <a:ext cx="7869237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1162BB-0503-425F-901E-BA703349C194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947DA4-0A03-4D0C-A99B-55415F309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658814" y="1"/>
            <a:ext cx="7839075" cy="100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12251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338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83771" y="0"/>
            <a:ext cx="7302759" cy="5143500"/>
          </a:xfrm>
        </p:spPr>
        <p:txBody>
          <a:bodyPr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Информационная безопасность </a:t>
            </a:r>
            <a: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/>
            </a:r>
            <a:b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</a:br>
            <a: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 </a:t>
            </a:r>
            <a: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глобальной </a:t>
            </a:r>
            <a: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/>
            </a:r>
            <a:b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</a:br>
            <a: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компьютерной </a:t>
            </a:r>
            <a:b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</a:br>
            <a: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сети Интернет</a:t>
            </a:r>
            <a:b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</a:br>
            <a:endParaRPr lang="en-US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pic>
        <p:nvPicPr>
          <p:cNvPr id="14341" name="Picture 5" descr="Логотип службы ОРПСВ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35687" y="3494315"/>
            <a:ext cx="1027340" cy="15420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801" y="108963"/>
            <a:ext cx="6741008" cy="1003697"/>
          </a:xfrm>
        </p:spPr>
        <p:txBody>
          <a:bodyPr/>
          <a:lstStyle/>
          <a:p>
            <a:pPr algn="ctr"/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1470" y="1157187"/>
            <a:ext cx="85759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Использовать сложные пароли и периодически их менять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Не сохранять пароли в браузерах, не хранить их на бумажных носителях в доступных местах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Использовать антивирусное программное обеспечение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Устанавливать приложения только из проверенных источников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Не переходить по подозрительным ссылкам, не открывать подозрительные письма и вложения к ним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Не использовать для переписки </a:t>
            </a:r>
            <a:r>
              <a:rPr lang="en-US" sz="2000" dirty="0" smtClean="0"/>
              <a:t>e-mail, </a:t>
            </a:r>
            <a:r>
              <a:rPr lang="ru-RU" sz="2000" dirty="0" smtClean="0"/>
              <a:t>к которому привязаны устройства, учетные записи, Интернет-банкинг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Обмениваться сообщениями в мессенджерах только полностью удостоверившись в личности собеседника </a:t>
            </a:r>
          </a:p>
        </p:txBody>
      </p:sp>
    </p:spTree>
    <p:extLst>
      <p:ext uri="{BB962C8B-B14F-4D97-AF65-F5344CB8AC3E}">
        <p14:creationId xmlns="" xmlns:p14="http://schemas.microsoft.com/office/powerpoint/2010/main" val="372380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801" y="108963"/>
            <a:ext cx="6741008" cy="1003697"/>
          </a:xfrm>
        </p:spPr>
        <p:txBody>
          <a:bodyPr/>
          <a:lstStyle/>
          <a:p>
            <a:pPr algn="ctr"/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1470" y="1157187"/>
            <a:ext cx="857595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Внимательно ознакомиться с правилами использования банковскими платежными карточками Вашего банка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Не передавать карту и ее реквизиты третьим лицам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Использовать отдельную карту для Интернет-покупок и не хранить на ней деньги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Подключить услуги </a:t>
            </a:r>
            <a:r>
              <a:rPr lang="en-US" sz="2000" dirty="0" smtClean="0"/>
              <a:t>3D-Secure, SMS-</a:t>
            </a:r>
            <a:r>
              <a:rPr lang="ru-RU" sz="2000" dirty="0" smtClean="0"/>
              <a:t>информирование, установить необходимые лимиты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Осуществлять оплату в сети Интернет на проверенных ресурсах, работающих по безопасному протоколу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Проявлять внимание и бдительность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596" t="18648" b="19138"/>
          <a:stretch/>
        </p:blipFill>
        <p:spPr>
          <a:xfrm>
            <a:off x="5449077" y="3688697"/>
            <a:ext cx="1589120" cy="5349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450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12251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338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56348" y="0"/>
            <a:ext cx="4831307" cy="5143500"/>
          </a:xfrm>
        </p:spPr>
        <p:txBody>
          <a:bodyPr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Спасибо</a:t>
            </a:r>
            <a:b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</a:br>
            <a: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за внимание!</a:t>
            </a:r>
            <a:endParaRPr lang="en-US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pic>
        <p:nvPicPr>
          <p:cNvPr id="14341" name="Picture 5" descr="Логотип службы ОРПСВ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35687" y="3494315"/>
            <a:ext cx="1027340" cy="15420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2504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Динамика </a:t>
            </a:r>
            <a:br>
              <a:rPr lang="ru-RU" dirty="0" smtClean="0"/>
            </a:br>
            <a:r>
              <a:rPr lang="ru-RU" dirty="0" err="1" smtClean="0"/>
              <a:t>киберпреступности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797979" y="1222625"/>
            <a:ext cx="1366462" cy="29795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94698088"/>
              </p:ext>
            </p:extLst>
          </p:nvPr>
        </p:nvGraphicFramePr>
        <p:xfrm>
          <a:off x="646110" y="1098550"/>
          <a:ext cx="7981595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319"/>
                <a:gridCol w="1596319"/>
                <a:gridCol w="1596319"/>
                <a:gridCol w="1596319"/>
                <a:gridCol w="159631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Показатель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Республика</a:t>
                      </a:r>
                    </a:p>
                    <a:p>
                      <a:r>
                        <a:rPr lang="ru-RU" sz="1600" dirty="0" smtClean="0"/>
                        <a:t>11 </a:t>
                      </a:r>
                      <a:r>
                        <a:rPr lang="ru-RU" sz="1600" dirty="0" err="1" smtClean="0"/>
                        <a:t>мес</a:t>
                      </a:r>
                      <a:r>
                        <a:rPr lang="ru-RU" sz="1600" dirty="0" smtClean="0"/>
                        <a:t> 2019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Динамика к АППГ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Область</a:t>
                      </a:r>
                    </a:p>
                    <a:p>
                      <a:r>
                        <a:rPr lang="ru-RU" sz="1600" dirty="0" smtClean="0"/>
                        <a:t>11 </a:t>
                      </a:r>
                      <a:r>
                        <a:rPr lang="ru-RU" sz="1600" dirty="0" err="1" smtClean="0"/>
                        <a:t>мес</a:t>
                      </a:r>
                      <a:r>
                        <a:rPr lang="ru-RU" sz="1600" dirty="0" smtClean="0"/>
                        <a:t> 2019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Динамика к АППГ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Зарегистри-ровано</a:t>
                      </a:r>
                      <a:r>
                        <a:rPr lang="ru-RU" sz="1600" dirty="0" smtClean="0"/>
                        <a:t> преступлений по линии РПСВТ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9023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+5069, +128,2%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859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+593,</a:t>
                      </a:r>
                    </a:p>
                    <a:p>
                      <a:r>
                        <a:rPr lang="ru-RU" sz="1600" dirty="0" smtClean="0"/>
                        <a:t>+222,9%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 них хищения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6799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+3803,</a:t>
                      </a:r>
                    </a:p>
                    <a:p>
                      <a:r>
                        <a:rPr lang="ru-RU" sz="1600" dirty="0" smtClean="0"/>
                        <a:t>+126,9%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558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+376,</a:t>
                      </a:r>
                    </a:p>
                    <a:p>
                      <a:r>
                        <a:rPr lang="ru-RU" sz="1600" dirty="0" smtClean="0"/>
                        <a:t>+206,6%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</a:t>
                      </a:r>
                      <a:r>
                        <a:rPr lang="ru-RU" sz="1600" dirty="0" err="1" smtClean="0"/>
                        <a:t>т.ч</a:t>
                      </a:r>
                      <a:r>
                        <a:rPr lang="ru-RU" sz="1600" dirty="0" smtClean="0"/>
                        <a:t>. за ноябрь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1118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96, </a:t>
                      </a:r>
                    </a:p>
                    <a:p>
                      <a:r>
                        <a:rPr lang="ru-RU" sz="1600" dirty="0" smtClean="0"/>
                        <a:t>77 – интернет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Установленная сумма ущерба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4,74 млн. руб.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315 </a:t>
                      </a:r>
                      <a:r>
                        <a:rPr lang="ru-RU" sz="1600" err="1" smtClean="0"/>
                        <a:t>тыс</a:t>
                      </a:r>
                      <a:r>
                        <a:rPr lang="ru-RU" sz="1600" smtClean="0"/>
                        <a:t>. руб</a:t>
                      </a:r>
                      <a:r>
                        <a:rPr lang="ru-RU" sz="160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 </a:t>
                      </a:r>
                      <a:r>
                        <a:rPr lang="ru-RU" sz="1600" dirty="0" err="1" smtClean="0"/>
                        <a:t>т.ч</a:t>
                      </a:r>
                      <a:r>
                        <a:rPr lang="ru-RU" sz="1600" dirty="0" smtClean="0"/>
                        <a:t>. за ноябрь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1,58</a:t>
                      </a:r>
                      <a:r>
                        <a:rPr lang="ru-RU" sz="1600" baseline="0" dirty="0" smtClean="0"/>
                        <a:t> млн. руб.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69 тыс.</a:t>
                      </a:r>
                      <a:r>
                        <a:rPr lang="ru-RU" sz="1600" baseline="0" dirty="0" smtClean="0"/>
                        <a:t> руб.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4086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Завладение денежными средствами с карт-счета с использованием </a:t>
            </a:r>
            <a:r>
              <a:rPr lang="ru-RU" dirty="0" err="1" smtClean="0"/>
              <a:t>соцсетей</a:t>
            </a:r>
            <a:endParaRPr lang="ru-RU" dirty="0" smtClean="0"/>
          </a:p>
          <a:p>
            <a:r>
              <a:rPr lang="ru-RU" dirty="0"/>
              <a:t>Завладение денежными средствами с карт-счета с использованием </a:t>
            </a:r>
            <a:r>
              <a:rPr lang="ru-RU" dirty="0" err="1"/>
              <a:t>вишинга</a:t>
            </a:r>
            <a:r>
              <a:rPr lang="ru-RU" dirty="0"/>
              <a:t> </a:t>
            </a:r>
            <a:r>
              <a:rPr lang="ru-RU" dirty="0" smtClean="0"/>
              <a:t>по телефону</a:t>
            </a:r>
            <a:endParaRPr lang="ru-RU" dirty="0"/>
          </a:p>
          <a:p>
            <a:r>
              <a:rPr lang="ru-RU" dirty="0" smtClean="0"/>
              <a:t>Завладение </a:t>
            </a:r>
            <a:r>
              <a:rPr lang="ru-RU" dirty="0"/>
              <a:t>денежными средствами с карт-счета с использованием </a:t>
            </a:r>
            <a:r>
              <a:rPr lang="ru-RU" dirty="0" err="1" smtClean="0"/>
              <a:t>фишинга</a:t>
            </a:r>
            <a:endParaRPr lang="ru-RU" dirty="0" smtClean="0"/>
          </a:p>
          <a:p>
            <a:r>
              <a:rPr lang="ru-RU" dirty="0" smtClean="0"/>
              <a:t>Несанкционированный доступ к учетной записи в </a:t>
            </a:r>
            <a:r>
              <a:rPr lang="ru-RU" dirty="0" err="1" smtClean="0"/>
              <a:t>соцсети</a:t>
            </a:r>
            <a:r>
              <a:rPr lang="ru-RU" dirty="0" smtClean="0"/>
              <a:t>, электронной почте</a:t>
            </a:r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Актуальные виды преступлений </a:t>
            </a:r>
            <a:br>
              <a:rPr lang="ru-RU" sz="2800" dirty="0" smtClean="0"/>
            </a:br>
            <a:r>
              <a:rPr lang="ru-RU" sz="2800" dirty="0" smtClean="0"/>
              <a:t>(физические лица)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17843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Блокирование компьютерной информации путем ее шифрования с целью предъявления требований о денежной компенсации за разблокировку</a:t>
            </a:r>
          </a:p>
          <a:p>
            <a:r>
              <a:rPr lang="ru-RU" dirty="0" smtClean="0"/>
              <a:t>Заражение ПЭВМ вредоносным программным обеспечением (банковским трояном) с целью дальнейшего хищения денежных средств предприятия через систему дистанционного банковского обслуживания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Актуальные виды преступлений </a:t>
            </a:r>
            <a:br>
              <a:rPr lang="ru-RU" sz="2800" dirty="0" smtClean="0"/>
            </a:br>
            <a:r>
              <a:rPr lang="ru-RU" sz="2800" dirty="0" smtClean="0"/>
              <a:t>(юридические лица)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49616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801" y="108963"/>
            <a:ext cx="6741008" cy="1003697"/>
          </a:xfrm>
        </p:spPr>
        <p:txBody>
          <a:bodyPr/>
          <a:lstStyle/>
          <a:p>
            <a:pPr algn="ctr"/>
            <a:r>
              <a:rPr lang="ru-RU" dirty="0" smtClean="0"/>
              <a:t>Хищение через </a:t>
            </a:r>
            <a:r>
              <a:rPr lang="ru-RU" dirty="0" err="1"/>
              <a:t>соцсети</a:t>
            </a:r>
            <a:r>
              <a:rPr lang="ru-RU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44876" y="1157187"/>
            <a:ext cx="815254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Взлом учетной записи в </a:t>
            </a:r>
            <a:r>
              <a:rPr lang="ru-RU" dirty="0" err="1" smtClean="0"/>
              <a:t>соцсети</a:t>
            </a:r>
            <a:r>
              <a:rPr lang="ru-RU" dirty="0" smtClean="0"/>
              <a:t> или создание </a:t>
            </a:r>
            <a:r>
              <a:rPr lang="ru-RU" dirty="0" err="1" smtClean="0"/>
              <a:t>фейковой</a:t>
            </a:r>
            <a:r>
              <a:rPr lang="ru-RU" dirty="0" smtClean="0"/>
              <a:t> учетной записи с данными существующей страницы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Рассылка сообщений с целью перевода денежных средств либо передачи реквизитов банковской платежной карточки либо учетной записи в системе Интернет-банк: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Вывод денежных средств.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719" y="2606350"/>
            <a:ext cx="8402934" cy="18723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/>
              <a:t>«Привет, у тебя есть действующая банковская карточка? Мою заблокировали, а как раз сегодня мне должны перечислить деньги. Можно я дам реквизиты твоей карты, на нее придут деньги, потом переведешь мне, когда мою карту разблокируют. В долгу не останусь!»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8119" y="2607337"/>
            <a:ext cx="8402934" cy="18723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/>
              <a:t>«Какого банка у тебя карточка? Мне нужна </a:t>
            </a:r>
            <a:r>
              <a:rPr lang="en-US" dirty="0" smtClean="0"/>
              <a:t>VISA </a:t>
            </a:r>
            <a:r>
              <a:rPr lang="ru-RU" dirty="0" smtClean="0"/>
              <a:t>или </a:t>
            </a:r>
            <a:r>
              <a:rPr lang="en-US" dirty="0" smtClean="0"/>
              <a:t>MasterCard</a:t>
            </a:r>
            <a:r>
              <a:rPr lang="ru-RU" dirty="0" smtClean="0"/>
              <a:t> для оплаты в интернете. Можешь дать реквизиты или сфотографировать? Там еще на обратной стороне три цифры есть. Тебе на телефон должен придти код, напиши сюда. Нет, не беспокойся, я деньги верну с комиссией.»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0978" y="2605363"/>
            <a:ext cx="8402934" cy="187234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«Можешь дать логин и пароль от </a:t>
            </a:r>
            <a:r>
              <a:rPr lang="ru-RU" dirty="0" err="1" smtClean="0"/>
              <a:t>интернет-банкинга</a:t>
            </a:r>
            <a:r>
              <a:rPr lang="ru-RU" dirty="0" smtClean="0"/>
              <a:t>. В моем выдает какую-то ошибку, хочу проверить, есть ли в твоем такой </a:t>
            </a:r>
            <a:r>
              <a:rPr lang="ru-RU" dirty="0" err="1" smtClean="0"/>
              <a:t>баг</a:t>
            </a:r>
            <a:r>
              <a:rPr lang="ru-RU" dirty="0" smtClean="0"/>
              <a:t>. Платежей делать не буду, мы же друзья!»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27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  <p:bldP spid="5" grpId="1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801" y="108963"/>
            <a:ext cx="6741008" cy="1003697"/>
          </a:xfrm>
        </p:spPr>
        <p:txBody>
          <a:bodyPr/>
          <a:lstStyle/>
          <a:p>
            <a:pPr algn="ctr"/>
            <a:r>
              <a:rPr lang="ru-RU" dirty="0" err="1" smtClean="0"/>
              <a:t>Вишинг</a:t>
            </a:r>
            <a:r>
              <a:rPr lang="ru-RU" dirty="0" smtClean="0"/>
              <a:t> </a:t>
            </a:r>
            <a:r>
              <a:rPr lang="ru-RU" dirty="0"/>
              <a:t>по телефону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4876" y="1157187"/>
            <a:ext cx="815254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Вишинг</a:t>
            </a:r>
            <a:r>
              <a:rPr lang="ru-RU" sz="2000" dirty="0"/>
              <a:t> — форма мошенничества, основанная на социальной инженерии. Злоумышленники, используя телефон и играя определенную роль (например, сотрудника банка), под разными предлогами выманивают персональные данные (например, реквизиты платежных карт), чтобы заполучить денежные средства клиентов банков</a:t>
            </a:r>
            <a:r>
              <a:rPr lang="ru-RU" sz="2000" dirty="0" smtClean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27626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801" y="108963"/>
            <a:ext cx="6741008" cy="1003697"/>
          </a:xfrm>
        </p:spPr>
        <p:txBody>
          <a:bodyPr/>
          <a:lstStyle/>
          <a:p>
            <a:pPr algn="ctr"/>
            <a:r>
              <a:rPr lang="ru-RU" dirty="0" err="1" smtClean="0"/>
              <a:t>Вишинг</a:t>
            </a:r>
            <a:r>
              <a:rPr lang="ru-RU" dirty="0" smtClean="0"/>
              <a:t> </a:t>
            </a:r>
            <a:r>
              <a:rPr lang="ru-RU" dirty="0"/>
              <a:t>по телефону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1470" y="1157187"/>
            <a:ext cx="85759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Примеры предлогов для передачи данных: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Осуществление по Вашей карте мошеннической операции и необходимость срочной ее отмены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О</a:t>
            </a:r>
            <a:r>
              <a:rPr lang="ru-RU" sz="2000" dirty="0" smtClean="0"/>
              <a:t>формление на Ваше имя онлайн-кредита и принятие срочных мер по его отклонению и т.д.</a:t>
            </a:r>
          </a:p>
          <a:p>
            <a:r>
              <a:rPr lang="ru-RU" sz="2000" dirty="0" smtClean="0"/>
              <a:t>Что интересует злоумышленников: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Идентификационный номер и иные паспортные данные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Номер карты, срок действия, имя владельца, </a:t>
            </a:r>
            <a:r>
              <a:rPr lang="en-US" sz="2000" dirty="0" smtClean="0"/>
              <a:t>CVV/CVC</a:t>
            </a:r>
            <a:r>
              <a:rPr lang="ru-RU" sz="2000" dirty="0" smtClean="0"/>
              <a:t>-код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Коды подтверждения, приходящие на Ваш номер телефона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Реквизиты доступа к системе Интернет-банк (логин, пароль, сеансовый ключ)</a:t>
            </a:r>
          </a:p>
        </p:txBody>
      </p:sp>
    </p:spTree>
    <p:extLst>
      <p:ext uri="{BB962C8B-B14F-4D97-AF65-F5344CB8AC3E}">
        <p14:creationId xmlns="" xmlns:p14="http://schemas.microsoft.com/office/powerpoint/2010/main" val="321080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801" y="108963"/>
            <a:ext cx="6741008" cy="1003697"/>
          </a:xfrm>
        </p:spPr>
        <p:txBody>
          <a:bodyPr/>
          <a:lstStyle/>
          <a:p>
            <a:pPr algn="ctr"/>
            <a:r>
              <a:rPr lang="ru-RU" dirty="0" err="1" smtClean="0"/>
              <a:t>Фишинг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1470" y="1157187"/>
            <a:ext cx="857595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Фи́шинг</a:t>
            </a:r>
            <a:r>
              <a:rPr lang="ru-RU" sz="2000" dirty="0"/>
              <a:t> (англ. </a:t>
            </a:r>
            <a:r>
              <a:rPr lang="ru-RU" sz="2000" dirty="0" err="1"/>
              <a:t>phishing</a:t>
            </a:r>
            <a:r>
              <a:rPr lang="ru-RU" sz="2000" dirty="0"/>
              <a:t> от </a:t>
            </a:r>
            <a:r>
              <a:rPr lang="ru-RU" sz="2000" dirty="0" err="1"/>
              <a:t>fishing</a:t>
            </a:r>
            <a:r>
              <a:rPr lang="ru-RU" sz="2000" dirty="0"/>
              <a:t> «рыбная ловля, выуживание</a:t>
            </a:r>
            <a:r>
              <a:rPr lang="ru-RU" sz="2000" dirty="0" smtClean="0"/>
              <a:t>») </a:t>
            </a:r>
            <a:r>
              <a:rPr lang="ru-RU" sz="2000" dirty="0"/>
              <a:t>— вид интернет-мошенничества, целью которого является получение доступа к конфиденциальным данным пользователей — логинам и паролям. </a:t>
            </a:r>
            <a:endParaRPr lang="ru-RU" sz="2000" dirty="0" smtClean="0"/>
          </a:p>
          <a:p>
            <a:r>
              <a:rPr lang="ru-RU" sz="2000" dirty="0" smtClean="0"/>
              <a:t>Это </a:t>
            </a:r>
            <a:r>
              <a:rPr lang="ru-RU" sz="2000" dirty="0"/>
              <a:t>достигается путём проведения </a:t>
            </a:r>
            <a:r>
              <a:rPr lang="ru-RU" sz="2000" dirty="0" smtClean="0"/>
              <a:t>рассылок </a:t>
            </a:r>
            <a:r>
              <a:rPr lang="ru-RU" sz="2000" dirty="0"/>
              <a:t>электронных </a:t>
            </a:r>
            <a:r>
              <a:rPr lang="ru-RU" sz="2000" dirty="0" smtClean="0"/>
              <a:t>сообщений </a:t>
            </a:r>
            <a:r>
              <a:rPr lang="ru-RU" sz="2000" dirty="0"/>
              <a:t>внутри различных </a:t>
            </a:r>
            <a:r>
              <a:rPr lang="ru-RU" sz="2000" dirty="0" smtClean="0"/>
              <a:t>сервисов. </a:t>
            </a:r>
            <a:r>
              <a:rPr lang="ru-RU" sz="2000" dirty="0"/>
              <a:t>В письме часто содержится прямая ссылка на сайт, внешне неотличимый от </a:t>
            </a:r>
            <a:r>
              <a:rPr lang="ru-RU" sz="2000" dirty="0" smtClean="0"/>
              <a:t>настоящего. </a:t>
            </a:r>
          </a:p>
          <a:p>
            <a:r>
              <a:rPr lang="ru-RU" sz="2000" dirty="0" smtClean="0"/>
              <a:t>После </a:t>
            </a:r>
            <a:r>
              <a:rPr lang="ru-RU" sz="2000" dirty="0"/>
              <a:t>того как пользователь попадает на поддельную страницу, мошенники пытаются </a:t>
            </a:r>
            <a:r>
              <a:rPr lang="ru-RU" sz="2000" dirty="0" smtClean="0"/>
              <a:t>побудить </a:t>
            </a:r>
            <a:r>
              <a:rPr lang="ru-RU" sz="2000" dirty="0"/>
              <a:t>пользователя ввести на поддельной странице свои логин и пароль, которые он использует для доступа к определённому сайту, что позволяет мошенникам получить доступ к аккаунтам и банковским счетам</a:t>
            </a:r>
            <a:r>
              <a:rPr lang="ru-RU" sz="2000" dirty="0" smtClean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" y="-3"/>
            <a:ext cx="9125239" cy="494283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638" y="1"/>
            <a:ext cx="5847982" cy="51022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291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9801" y="108963"/>
            <a:ext cx="6741008" cy="1003697"/>
          </a:xfrm>
        </p:spPr>
        <p:txBody>
          <a:bodyPr/>
          <a:lstStyle/>
          <a:p>
            <a:pPr algn="ctr"/>
            <a:r>
              <a:rPr lang="ru-RU" dirty="0" smtClean="0"/>
              <a:t>Причины заражения корпоративных ПЭВМ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1470" y="1157187"/>
            <a:ext cx="857595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Ошибки в настройке системы безопасности локальной сети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Использование устаревшего либо контрафактного программного обеспечения, не поддерживаемого производителями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Использование программного обеспечения, полученного из сомнительных источников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Отсутствие обновляемого антивирусного программного обеспечения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Посещение подозрительных Интернет-ресурсов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Просмотр входящих электронных писем от незнакомых собеседников, открытие прилагаемых файлов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7187"/>
            <a:ext cx="9144000" cy="39831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6717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825</TotalTime>
  <Words>749</Words>
  <Application>Microsoft Office PowerPoint</Application>
  <PresentationFormat>Экран (16:9)</PresentationFormat>
  <Paragraphs>99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Информационная безопасность  в глобальной  компьютерной  сети Интернет </vt:lpstr>
      <vt:lpstr>Динамика  киберпреступности</vt:lpstr>
      <vt:lpstr>Актуальные виды преступлений  (физические лица)</vt:lpstr>
      <vt:lpstr>Актуальные виды преступлений  (юридические лица)</vt:lpstr>
      <vt:lpstr>Хищение через соцсети </vt:lpstr>
      <vt:lpstr>Вишинг по телефону </vt:lpstr>
      <vt:lpstr>Вишинг по телефону </vt:lpstr>
      <vt:lpstr>Фишинг</vt:lpstr>
      <vt:lpstr>Причины заражения корпоративных ПЭВМ</vt:lpstr>
      <vt:lpstr>Рекомендации</vt:lpstr>
      <vt:lpstr>Рекомендации</vt:lpstr>
      <vt:lpstr>Спасибо  за внимание!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Navitski</cp:lastModifiedBy>
  <cp:revision>77</cp:revision>
  <dcterms:created xsi:type="dcterms:W3CDTF">2016-11-18T14:12:19Z</dcterms:created>
  <dcterms:modified xsi:type="dcterms:W3CDTF">2019-12-24T11:32:30Z</dcterms:modified>
</cp:coreProperties>
</file>